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627e8cb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627e8cb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627e8cba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627e8cba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Due to team sports that aren’t played in tandem (team gymnastics, etc)</a:t>
            </a:r>
            <a:endParaRPr/>
          </a:p>
          <a:p>
            <a:pPr indent="0" lvl="0" marL="0" rtl="0" algn="l">
              <a:spcBef>
                <a:spcPts val="0"/>
              </a:spcBef>
              <a:spcAft>
                <a:spcPts val="0"/>
              </a:spcAft>
              <a:buNone/>
            </a:pPr>
            <a:r>
              <a:rPr lang="en"/>
              <a:t>https://en.wikipedia.org/wiki/2012_Summer_Olympics_medal_table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627e8cba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627e8cba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62d65f52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62d65f52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62ea54b27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62ea54b27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Statistically significant predictor, high r^2 for a single predictor, positive correlation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62ea54b27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62ea54b27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the validity of country as a predictor in a different way</a:t>
            </a:r>
            <a:endParaRPr/>
          </a:p>
          <a:p>
            <a:pPr indent="0" lvl="0" marL="0" rtl="0" algn="l">
              <a:spcBef>
                <a:spcPts val="0"/>
              </a:spcBef>
              <a:spcAft>
                <a:spcPts val="0"/>
              </a:spcAft>
              <a:buNone/>
            </a:pPr>
            <a:r>
              <a:rPr lang="en"/>
              <a:t>Comparing the predictability of country on winning a medal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627e8cba2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627e8cba2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627e8cba2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627e8cba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627e8cba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627e8cba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627e8cba2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627e8cba2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4632d58c3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632d58c3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People love watching the Olympics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627e8cba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627e8cba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dive!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98f041c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98f041c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did an analysis on 3 popular olympic sports that are watched on TV, which are gymnastics, swimming, and beach volleyball.</a:t>
            </a:r>
            <a:endParaRPr/>
          </a:p>
          <a:p>
            <a:pPr indent="0" lvl="0" marL="0" rtl="0" algn="l">
              <a:spcBef>
                <a:spcPts val="0"/>
              </a:spcBef>
              <a:spcAft>
                <a:spcPts val="0"/>
              </a:spcAft>
              <a:buNone/>
            </a:pPr>
            <a:r>
              <a:rPr lang="en"/>
              <a:t>For each of these sports, we analyzed certain variables such as the athletes’ age, height, weight, and country and studied how they changed overtime and the effect on winning a medal.</a:t>
            </a:r>
            <a:endParaRPr/>
          </a:p>
          <a:p>
            <a:pPr indent="0" lvl="0" marL="0" rtl="0" algn="l">
              <a:spcBef>
                <a:spcPts val="0"/>
              </a:spcBef>
              <a:spcAft>
                <a:spcPts val="0"/>
              </a:spcAft>
              <a:buNone/>
            </a:pPr>
            <a:r>
              <a:rPr lang="en"/>
              <a:t>In addition, we used logistic regressions to predict certain athletes and their chances of winning.</a:t>
            </a:r>
            <a:endParaRPr/>
          </a:p>
          <a:p>
            <a:pPr indent="0" lvl="0" marL="0" rtl="0" algn="l">
              <a:spcBef>
                <a:spcPts val="0"/>
              </a:spcBef>
              <a:spcAft>
                <a:spcPts val="0"/>
              </a:spcAft>
              <a:buNone/>
            </a:pPr>
            <a:r>
              <a:rPr lang="en"/>
              <a:t>Finally, we studied whether athletes do better when they’ve had more Olympic experience.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627e8c8b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627e8c8b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let’s study the ideal qualities of women gymnastics. What we did here was we looked at the average age, height, and weight of the gymnasts after 1980s who’ve medalled. We chose after 1980s because there was a distinct difference amongst gymnasts after 1980s and prior to.</a:t>
            </a:r>
            <a:endParaRPr/>
          </a:p>
          <a:p>
            <a:pPr indent="0" lvl="0" marL="0" rtl="0" algn="l">
              <a:spcBef>
                <a:spcPts val="0"/>
              </a:spcBef>
              <a:spcAft>
                <a:spcPts val="0"/>
              </a:spcAft>
              <a:buNone/>
            </a:pPr>
            <a:r>
              <a:rPr lang="en"/>
              <a:t>Now, how does Simone Biles, one of the most decorated gymnasts in history compare? She clearly doesn’t fall into the average, yet she is currently the best gymnast in the world.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98f041c1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98f041c1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talk about Oksana Chusovitina. Chusovitina is 43 years old right now and she is still competing. In fact, she came out of retirement for the 2008 Olympics to compete in order to raise money for her son who had leukemia, and she won silver on the vault that Olympics.</a:t>
            </a:r>
            <a:endParaRPr/>
          </a:p>
          <a:p>
            <a:pPr indent="0" lvl="0" marL="0" rtl="0" algn="l">
              <a:spcBef>
                <a:spcPts val="0"/>
              </a:spcBef>
              <a:spcAft>
                <a:spcPts val="0"/>
              </a:spcAft>
              <a:buNone/>
            </a:pPr>
            <a:r>
              <a:rPr lang="en"/>
              <a:t>Her chances of medalling in the vault in 2020 is very slim at 4.85*10^-9 due to her age, yet she’s made the vault finals in the 2016 games.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627e8c8b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627e8c8b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studied swimming, and what we did here was on men’s swimming. We wanted to see how Olympic experience effects winning. If you look at the red box, we see that the average number of medals has increased for those in their second Olympics than first.</a:t>
            </a:r>
            <a:endParaRPr/>
          </a:p>
          <a:p>
            <a:pPr indent="0" lvl="0" marL="0" rtl="0" algn="l">
              <a:spcBef>
                <a:spcPts val="0"/>
              </a:spcBef>
              <a:spcAft>
                <a:spcPts val="0"/>
              </a:spcAft>
              <a:buNone/>
            </a:pPr>
            <a:r>
              <a:rPr lang="en"/>
              <a:t>Now if you look at the blue box, it looks like the 5th Olympics is when Olympians win the most; however, if you look at the graph, most win 0-1 medal, except that one person with 6, who is Michael Phelps.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627e8cba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627e8cba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Michael Phelps is the most decorated Olympian in history, who just retired. Let’s look at his chances of winning the 100m butterfly in 2016. Using a logistic regression, we predicted that he had a 70% chance of medalling.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#Michael Phelp's chances of medalling in 2016</a:t>
            </a:r>
            <a:endParaRPr/>
          </a:p>
          <a:p>
            <a:pPr indent="0" lvl="0" marL="0" rtl="0" algn="l">
              <a:spcBef>
                <a:spcPts val="0"/>
              </a:spcBef>
              <a:spcAft>
                <a:spcPts val="0"/>
              </a:spcAft>
              <a:buClr>
                <a:schemeClr val="dk1"/>
              </a:buClr>
              <a:buSzPts val="1100"/>
              <a:buFont typeface="Arial"/>
              <a:buNone/>
            </a:pPr>
            <a:r>
              <a:rPr lang="en"/>
              <a:t>phelps100mB_2016 &lt;- data.frame(Height = 193, Weight = 88, Age = 31, NOC = "USA", Event = "Swimming Men's 100 metres Butterfly")</a:t>
            </a:r>
            <a:endParaRPr/>
          </a:p>
          <a:p>
            <a:pPr indent="0" lvl="0" marL="0" rtl="0" algn="l">
              <a:spcBef>
                <a:spcPts val="0"/>
              </a:spcBef>
              <a:spcAft>
                <a:spcPts val="0"/>
              </a:spcAft>
              <a:buNone/>
            </a:pPr>
            <a:r>
              <a:rPr lang="en"/>
              <a:t>predict(swimmingM.logit,phelps100mB_2016, type = "response") #0.70</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627e8cba2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627e8cba2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Now let’s study Joseph Schooling’s chances.</a:t>
            </a:r>
            <a:endParaRPr/>
          </a:p>
          <a:p>
            <a:pPr indent="0" lvl="0" marL="0" rtl="0" algn="l">
              <a:spcBef>
                <a:spcPts val="0"/>
              </a:spcBef>
              <a:spcAft>
                <a:spcPts val="0"/>
              </a:spcAft>
              <a:buClr>
                <a:schemeClr val="dk1"/>
              </a:buClr>
              <a:buSzPts val="1100"/>
              <a:buFont typeface="Arial"/>
              <a:buNone/>
            </a:pPr>
            <a:r>
              <a:rPr lang="en"/>
              <a:t>In 2016, he was a 21 year old from Singapore, we predicted that he had a 1% chance, and if he were to compete again, he still has only a 1% chance.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#Joseph Schooling's chances of winning again in 2020 (100m butterfly - the event that he beat Micahel Phelps)</a:t>
            </a:r>
            <a:endParaRPr/>
          </a:p>
          <a:p>
            <a:pPr indent="0" lvl="0" marL="0" rtl="0" algn="l">
              <a:spcBef>
                <a:spcPts val="0"/>
              </a:spcBef>
              <a:spcAft>
                <a:spcPts val="0"/>
              </a:spcAft>
              <a:buClr>
                <a:schemeClr val="dk1"/>
              </a:buClr>
              <a:buSzPts val="1100"/>
              <a:buFont typeface="Arial"/>
              <a:buNone/>
            </a:pPr>
            <a:r>
              <a:rPr lang="en"/>
              <a:t>schooling100mB_2020 &lt;- data.frame(Height = 184, Weight = 74, Age = 25, NOC = "SGP", Event = "Swimming Men's 100 metres Butterfly")</a:t>
            </a:r>
            <a:endParaRPr/>
          </a:p>
          <a:p>
            <a:pPr indent="0" lvl="0" marL="0" rtl="0" algn="l">
              <a:spcBef>
                <a:spcPts val="0"/>
              </a:spcBef>
              <a:spcAft>
                <a:spcPts val="0"/>
              </a:spcAft>
              <a:buClr>
                <a:schemeClr val="dk1"/>
              </a:buClr>
              <a:buSzPts val="1100"/>
              <a:buFont typeface="Arial"/>
              <a:buNone/>
            </a:pPr>
            <a:r>
              <a:rPr lang="en"/>
              <a:t>predict(swimmingM.logit,schooling100mB_2020, type = "response") #0.011</a:t>
            </a:r>
            <a:endParaRPr/>
          </a:p>
          <a:p>
            <a:pPr indent="0" lvl="0" marL="0" rtl="0" algn="l">
              <a:spcBef>
                <a:spcPts val="0"/>
              </a:spcBef>
              <a:spcAft>
                <a:spcPts val="0"/>
              </a:spcAft>
              <a:buClr>
                <a:schemeClr val="dk1"/>
              </a:buClr>
              <a:buSzPts val="1100"/>
              <a:buFont typeface="Arial"/>
              <a:buNone/>
            </a:pPr>
            <a:r>
              <a:rPr lang="en"/>
              <a:t>#Joseph Schooling's probability of winning a medal in 2016</a:t>
            </a:r>
            <a:endParaRPr/>
          </a:p>
          <a:p>
            <a:pPr indent="0" lvl="0" marL="0" rtl="0" algn="l">
              <a:spcBef>
                <a:spcPts val="0"/>
              </a:spcBef>
              <a:spcAft>
                <a:spcPts val="0"/>
              </a:spcAft>
              <a:buClr>
                <a:schemeClr val="dk1"/>
              </a:buClr>
              <a:buSzPts val="1100"/>
              <a:buFont typeface="Arial"/>
              <a:buNone/>
            </a:pPr>
            <a:r>
              <a:rPr lang="en"/>
              <a:t>schooling100mB_2016 &lt;- data.frame(Height = 184, Weight = 74, Age = 21, NOC = "SGP", Event = "Swimming Men's 100 metres Butterfly")</a:t>
            </a:r>
            <a:endParaRPr/>
          </a:p>
          <a:p>
            <a:pPr indent="0" lvl="0" marL="0" rtl="0" algn="l">
              <a:spcBef>
                <a:spcPts val="0"/>
              </a:spcBef>
              <a:spcAft>
                <a:spcPts val="0"/>
              </a:spcAft>
              <a:buNone/>
            </a:pPr>
            <a:r>
              <a:rPr lang="en"/>
              <a:t>predict(swimmingM.logit,schooling100mB_2016, type="response") #0.01</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627e8cba2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627e8cba2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what if I told you that in 2016, Joseph Schooling actually beat Michael Phelps in that race in 2016!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Suppose Schooling was American, we predicted that his chances increased to 57%.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conclusion, country is a very strong predictor in our model.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#Joseph Schooling is trained in the US. What if he was American?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schooling100mB_2016US &lt;- data.frame(Height = 184, Weight = 74, Age = 21, NOC = "USA", Event = "Swimming Men's 100 metres Butterfly")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predict(swimmingM.logit,schooling100mB_2016US, type="response") #0.57</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schooling100mB_2020US &lt;- data.frame(Height = 184, Weight = 74, Age = 25, NOC = "USA", Event = "Swimming Men's 100 metres Butterfly")</a:t>
            </a:r>
            <a:endParaRPr>
              <a:solidFill>
                <a:schemeClr val="dk1"/>
              </a:solidFill>
            </a:endParaRPr>
          </a:p>
          <a:p>
            <a:pPr indent="0" lvl="0" marL="0" rtl="0" algn="l">
              <a:spcBef>
                <a:spcPts val="0"/>
              </a:spcBef>
              <a:spcAft>
                <a:spcPts val="0"/>
              </a:spcAft>
              <a:buNone/>
            </a:pPr>
            <a:r>
              <a:rPr lang="en">
                <a:solidFill>
                  <a:schemeClr val="dk1"/>
                </a:solidFill>
              </a:rPr>
              <a:t>predict(swimmingM.logit,schooling100mB_2020US, type = "response") #0.59</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627e8c8b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627e8c8b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third sport was beach volleyball. Here, this graph compares the average heights over the years of female beach volleyball players overall in the blue and those that medalled in the red. We see that average height has increased for both over the past few years.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4627e8c8b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627e8c8b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talk about one of the best beach volleyball players in history, Kerri Walsh. She has 3 Olympic Gold medals and 1 Bronze. Our logistic regression predicted that she has a 67% chance of medaling again in 2020.</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46267115d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46267115d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ab3ffc61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ab3ffc61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6267115d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6267115d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627e8cba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627e8cba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463005d9d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463005d9d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462ea54b27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462ea54b27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63005d9d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63005d9d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62d65f52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462d65f52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463005d9d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463005d9d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63005d9d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63005d9d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63005d9d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63005d9d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4627e8cba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4627e8cba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46267115d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46267115d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62ea54b2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62ea54b2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Range of values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627e8cba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627e8cba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627e8cba2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627e8cba2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627e8cba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627e8cba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Broad overview of the factors for a country to medal and the issues with those factors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0" y="-25"/>
            <a:ext cx="9144000" cy="5143500"/>
          </a:xfrm>
          <a:prstGeom prst="rect">
            <a:avLst/>
          </a:prstGeom>
          <a:noFill/>
          <a:ln cap="flat" cmpd="sng" w="762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jpg"/><Relationship Id="rId4" Type="http://schemas.openxmlformats.org/officeDocument/2006/relationships/image" Target="../media/image24.jpg"/><Relationship Id="rId5" Type="http://schemas.openxmlformats.org/officeDocument/2006/relationships/image" Target="../media/image4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45.png"/><Relationship Id="rId5"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32.png"/><Relationship Id="rId5"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jpg"/><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jpg"/><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jpg"/><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www.kaggle.com/heesoo37/120-years-of-olympic-history-athletes-and-results" TargetMode="External"/><Relationship Id="rId4" Type="http://schemas.openxmlformats.org/officeDocument/2006/relationships/hyperlink" Target="https://population.un.org/wpp/Download/Standard/Population/" TargetMode="External"/><Relationship Id="rId5" Type="http://schemas.openxmlformats.org/officeDocument/2006/relationships/hyperlink" Target="https://unstats.un.org/unsd/tradekb/Knowledgebase/50377/Comtrade-Country-Code-and-Name" TargetMode="External"/><Relationship Id="rId6" Type="http://schemas.openxmlformats.org/officeDocument/2006/relationships/hyperlink" Target="https://data.worldbank.org/indicator/NY.GDP.PCAP.CD?view=map"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4.png"/><Relationship Id="rId7" Type="http://schemas.openxmlformats.org/officeDocument/2006/relationships/image" Target="../media/image6.png"/><Relationship Id="rId8"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Olympic Games</a:t>
            </a:r>
            <a:endParaRPr/>
          </a:p>
        </p:txBody>
      </p:sp>
      <p:sp>
        <p:nvSpPr>
          <p:cNvPr id="56" name="Google Shape;56;p13"/>
          <p:cNvSpPr txBox="1"/>
          <p:nvPr>
            <p:ph idx="1" type="subTitle"/>
          </p:nvPr>
        </p:nvSpPr>
        <p:spPr>
          <a:xfrm>
            <a:off x="311700" y="42543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Brandon Huang, Hannah Koschmeder, Stephanie Cao</a:t>
            </a:r>
            <a:endParaRPr sz="1400"/>
          </a:p>
        </p:txBody>
      </p:sp>
      <p:pic>
        <p:nvPicPr>
          <p:cNvPr id="57" name="Google Shape;57;p13"/>
          <p:cNvPicPr preferRelativeResize="0"/>
          <p:nvPr/>
        </p:nvPicPr>
        <p:blipFill>
          <a:blip r:embed="rId3">
            <a:alphaModFix/>
          </a:blip>
          <a:stretch>
            <a:fillRect/>
          </a:stretch>
        </p:blipFill>
        <p:spPr>
          <a:xfrm>
            <a:off x="2701675" y="159550"/>
            <a:ext cx="3624873" cy="2412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Explanatory Variables and Issues</a:t>
            </a:r>
            <a:endParaRPr/>
          </a:p>
        </p:txBody>
      </p:sp>
      <p:sp>
        <p:nvSpPr>
          <p:cNvPr id="117" name="Google Shape;117;p22"/>
          <p:cNvSpPr txBox="1"/>
          <p:nvPr>
            <p:ph idx="1" type="body"/>
          </p:nvPr>
        </p:nvSpPr>
        <p:spPr>
          <a:xfrm>
            <a:off x="311700" y="1152475"/>
            <a:ext cx="5256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arenR"/>
            </a:pPr>
            <a:r>
              <a:rPr lang="en"/>
              <a:t>Population</a:t>
            </a:r>
            <a:endParaRPr/>
          </a:p>
          <a:p>
            <a:pPr indent="-304800" lvl="1" marL="914400" rtl="0" algn="l">
              <a:spcBef>
                <a:spcPts val="0"/>
              </a:spcBef>
              <a:spcAft>
                <a:spcPts val="0"/>
              </a:spcAft>
              <a:buSzPts val="1200"/>
              <a:buAutoNum type="alphaLcParenR"/>
            </a:pPr>
            <a:r>
              <a:rPr lang="en"/>
              <a:t>population composition (old vs. young, male vs. female)</a:t>
            </a:r>
            <a:endParaRPr/>
          </a:p>
          <a:p>
            <a:pPr indent="-304800" lvl="1" marL="914400" rtl="0" algn="l">
              <a:spcBef>
                <a:spcPts val="0"/>
              </a:spcBef>
              <a:spcAft>
                <a:spcPts val="0"/>
              </a:spcAft>
              <a:buSzPts val="1200"/>
              <a:buAutoNum type="alphaLcParenR"/>
            </a:pPr>
            <a:r>
              <a:rPr lang="en"/>
              <a:t>population density</a:t>
            </a:r>
            <a:endParaRPr/>
          </a:p>
          <a:p>
            <a:pPr indent="-317500" lvl="0" marL="457200" rtl="0" algn="l">
              <a:spcBef>
                <a:spcPts val="0"/>
              </a:spcBef>
              <a:spcAft>
                <a:spcPts val="0"/>
              </a:spcAft>
              <a:buSzPts val="1400"/>
              <a:buAutoNum type="arabicParenR"/>
            </a:pPr>
            <a:r>
              <a:rPr lang="en"/>
              <a:t>GDP</a:t>
            </a:r>
            <a:r>
              <a:rPr lang="en"/>
              <a:t> per Capita - relative wealth of individuals in country</a:t>
            </a:r>
            <a:endParaRPr/>
          </a:p>
          <a:p>
            <a:pPr indent="-317500" lvl="0" marL="457200" rtl="0" algn="l">
              <a:spcBef>
                <a:spcPts val="0"/>
              </a:spcBef>
              <a:spcAft>
                <a:spcPts val="0"/>
              </a:spcAft>
              <a:buSzPts val="1400"/>
              <a:buAutoNum type="arabicParenR"/>
            </a:pPr>
            <a:r>
              <a:rPr lang="en"/>
              <a:t>Government Funding - do athletes fund themselves? Is their sport expensive?</a:t>
            </a:r>
            <a:endParaRPr/>
          </a:p>
          <a:p>
            <a:pPr indent="-304800" lvl="1" marL="914400" rtl="0" algn="l">
              <a:spcBef>
                <a:spcPts val="0"/>
              </a:spcBef>
              <a:spcAft>
                <a:spcPts val="0"/>
              </a:spcAft>
              <a:buSzPts val="1200"/>
              <a:buAutoNum type="alphaLcParenR"/>
            </a:pPr>
            <a:r>
              <a:rPr lang="en"/>
              <a:t>little cohesive data</a:t>
            </a:r>
            <a:endParaRPr/>
          </a:p>
          <a:p>
            <a:pPr indent="-317500" lvl="0" marL="457200" rtl="0" algn="l">
              <a:spcBef>
                <a:spcPts val="0"/>
              </a:spcBef>
              <a:spcAft>
                <a:spcPts val="0"/>
              </a:spcAft>
              <a:buSzPts val="1400"/>
              <a:buAutoNum type="arabicParenR"/>
            </a:pPr>
            <a:r>
              <a:rPr lang="en"/>
              <a:t>C</a:t>
            </a:r>
            <a:r>
              <a:rPr lang="en"/>
              <a:t>orruption</a:t>
            </a:r>
            <a:endParaRPr/>
          </a:p>
          <a:p>
            <a:pPr indent="-304800" lvl="1" marL="914400" rtl="0" algn="l">
              <a:spcBef>
                <a:spcPts val="0"/>
              </a:spcBef>
              <a:spcAft>
                <a:spcPts val="0"/>
              </a:spcAft>
              <a:buSzPts val="1200"/>
              <a:buAutoNum type="alphaLcParenR"/>
            </a:pPr>
            <a:r>
              <a:rPr lang="en"/>
              <a:t>little cohesive data	</a:t>
            </a:r>
            <a:endParaRPr/>
          </a:p>
          <a:p>
            <a:pPr indent="-317500" lvl="0" marL="457200" rtl="0" algn="l">
              <a:spcBef>
                <a:spcPts val="0"/>
              </a:spcBef>
              <a:spcAft>
                <a:spcPts val="0"/>
              </a:spcAft>
              <a:buSzPts val="1400"/>
              <a:buAutoNum type="arabicParenR"/>
            </a:pPr>
            <a:r>
              <a:rPr lang="en"/>
              <a:t>Availability of Facilities</a:t>
            </a:r>
            <a:endParaRPr/>
          </a:p>
          <a:p>
            <a:pPr indent="-304800" lvl="1" marL="914400" rtl="0" algn="l">
              <a:spcBef>
                <a:spcPts val="0"/>
              </a:spcBef>
              <a:spcAft>
                <a:spcPts val="1600"/>
              </a:spcAft>
              <a:buSzPts val="1200"/>
              <a:buAutoNum type="alphaLcParenR"/>
            </a:pPr>
            <a:r>
              <a:rPr lang="en"/>
              <a:t>little cohesive data</a:t>
            </a:r>
            <a:endParaRPr/>
          </a:p>
        </p:txBody>
      </p:sp>
      <p:sp>
        <p:nvSpPr>
          <p:cNvPr id="118" name="Google Shape;118;p2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Notable About Medal Counts</a:t>
            </a:r>
            <a:endParaRPr/>
          </a:p>
        </p:txBody>
      </p:sp>
      <p:sp>
        <p:nvSpPr>
          <p:cNvPr id="124" name="Google Shape;124;p23"/>
          <p:cNvSpPr txBox="1"/>
          <p:nvPr>
            <p:ph idx="1" type="body"/>
          </p:nvPr>
        </p:nvSpPr>
        <p:spPr>
          <a:xfrm>
            <a:off x="311700" y="3125975"/>
            <a:ext cx="8520600" cy="1927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Official counts award one medal per event, our counts don’t distinguish this. This inflates the Total Medal Count.</a:t>
            </a:r>
            <a:endParaRPr/>
          </a:p>
          <a:p>
            <a:pPr indent="-342900" lvl="0" marL="457200" rtl="0" algn="l">
              <a:spcBef>
                <a:spcPts val="0"/>
              </a:spcBef>
              <a:spcAft>
                <a:spcPts val="0"/>
              </a:spcAft>
              <a:buSzPts val="1800"/>
              <a:buChar char="●"/>
            </a:pPr>
            <a:r>
              <a:rPr lang="en"/>
              <a:t>Some countries have never won medals. </a:t>
            </a:r>
            <a:endParaRPr/>
          </a:p>
          <a:p>
            <a:pPr indent="-342900" lvl="0" marL="457200" rtl="0" algn="l">
              <a:spcBef>
                <a:spcPts val="0"/>
              </a:spcBef>
              <a:spcAft>
                <a:spcPts val="0"/>
              </a:spcAft>
              <a:buSzPts val="1800"/>
              <a:buChar char="●"/>
            </a:pPr>
            <a:r>
              <a:rPr lang="en"/>
              <a:t>By creating a dataset for the totals, we reduced our dataset to 1,900 rows.</a:t>
            </a:r>
            <a:endParaRPr/>
          </a:p>
        </p:txBody>
      </p:sp>
      <p:pic>
        <p:nvPicPr>
          <p:cNvPr id="125" name="Google Shape;125;p23"/>
          <p:cNvPicPr preferRelativeResize="0"/>
          <p:nvPr/>
        </p:nvPicPr>
        <p:blipFill>
          <a:blip r:embed="rId3">
            <a:alphaModFix/>
          </a:blip>
          <a:stretch>
            <a:fillRect/>
          </a:stretch>
        </p:blipFill>
        <p:spPr>
          <a:xfrm>
            <a:off x="311690" y="1152475"/>
            <a:ext cx="4873184" cy="1486200"/>
          </a:xfrm>
          <a:prstGeom prst="rect">
            <a:avLst/>
          </a:prstGeom>
          <a:noFill/>
          <a:ln>
            <a:noFill/>
          </a:ln>
        </p:spPr>
      </p:pic>
      <p:pic>
        <p:nvPicPr>
          <p:cNvPr id="126" name="Google Shape;126;p23"/>
          <p:cNvPicPr preferRelativeResize="0"/>
          <p:nvPr/>
        </p:nvPicPr>
        <p:blipFill>
          <a:blip r:embed="rId4">
            <a:alphaModFix/>
          </a:blip>
          <a:stretch>
            <a:fillRect/>
          </a:stretch>
        </p:blipFill>
        <p:spPr>
          <a:xfrm>
            <a:off x="5184875" y="1328750"/>
            <a:ext cx="3244555" cy="1486200"/>
          </a:xfrm>
          <a:prstGeom prst="rect">
            <a:avLst/>
          </a:prstGeom>
          <a:noFill/>
          <a:ln>
            <a:noFill/>
          </a:ln>
        </p:spPr>
      </p:pic>
      <p:sp>
        <p:nvSpPr>
          <p:cNvPr id="127" name="Google Shape;127;p23"/>
          <p:cNvSpPr txBox="1"/>
          <p:nvPr/>
        </p:nvSpPr>
        <p:spPr>
          <a:xfrm>
            <a:off x="5593775" y="1017725"/>
            <a:ext cx="2551200" cy="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2012 Summer Olympics Total Medals</a:t>
            </a:r>
            <a:endParaRPr b="1"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&amp; Comparing Country vs Population</a:t>
            </a:r>
            <a:endParaRPr/>
          </a:p>
        </p:txBody>
      </p:sp>
      <p:sp>
        <p:nvSpPr>
          <p:cNvPr id="133" name="Google Shape;133;p24"/>
          <p:cNvSpPr txBox="1"/>
          <p:nvPr>
            <p:ph idx="1" type="body"/>
          </p:nvPr>
        </p:nvSpPr>
        <p:spPr>
          <a:xfrm>
            <a:off x="405025" y="1152475"/>
            <a:ext cx="7953300" cy="220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a:pPr>
            <a:r>
              <a:rPr lang="en" sz="1800"/>
              <a:t>Full Model</a:t>
            </a:r>
            <a:endParaRPr sz="1800"/>
          </a:p>
          <a:p>
            <a:pPr indent="-342900" lvl="1" marL="914400" rtl="0" algn="l">
              <a:spcBef>
                <a:spcPts val="0"/>
              </a:spcBef>
              <a:spcAft>
                <a:spcPts val="0"/>
              </a:spcAft>
              <a:buSzPts val="1800"/>
              <a:buAutoNum type="alphaLcParenR"/>
            </a:pPr>
            <a:r>
              <a:rPr lang="en" sz="1800"/>
              <a:t>Total Medals = B</a:t>
            </a:r>
            <a:r>
              <a:rPr baseline="-25000" lang="en" sz="1800"/>
              <a:t>0 </a:t>
            </a:r>
            <a:r>
              <a:rPr lang="en" sz="1800"/>
              <a:t>+ B</a:t>
            </a:r>
            <a:r>
              <a:rPr baseline="-25000" lang="en" sz="1800"/>
              <a:t>1</a:t>
            </a:r>
            <a:r>
              <a:rPr lang="en" sz="1800"/>
              <a:t>log(Population)+ B</a:t>
            </a:r>
            <a:r>
              <a:rPr baseline="-25000" lang="en" sz="1800"/>
              <a:t>2</a:t>
            </a:r>
            <a:r>
              <a:rPr lang="en" sz="1800"/>
              <a:t>:B</a:t>
            </a:r>
            <a:r>
              <a:rPr baseline="-25000" lang="en" sz="1800"/>
              <a:t>116</a:t>
            </a:r>
            <a:r>
              <a:rPr lang="en" sz="1800"/>
              <a:t>Country</a:t>
            </a:r>
            <a:r>
              <a:rPr baseline="-25000" lang="en" sz="1800"/>
              <a:t>2:116</a:t>
            </a:r>
            <a:endParaRPr baseline="-25000" sz="1800"/>
          </a:p>
          <a:p>
            <a:pPr indent="-342900" lvl="0" marL="457200" rtl="0" algn="l">
              <a:spcBef>
                <a:spcPts val="0"/>
              </a:spcBef>
              <a:spcAft>
                <a:spcPts val="0"/>
              </a:spcAft>
              <a:buSzPts val="1800"/>
              <a:buAutoNum type="arabicParenR"/>
            </a:pPr>
            <a:r>
              <a:rPr lang="en" sz="1800"/>
              <a:t>Only Population</a:t>
            </a:r>
            <a:endParaRPr sz="1800"/>
          </a:p>
          <a:p>
            <a:pPr indent="-342900" lvl="1" marL="914400" rtl="0" algn="l">
              <a:spcBef>
                <a:spcPts val="0"/>
              </a:spcBef>
              <a:spcAft>
                <a:spcPts val="0"/>
              </a:spcAft>
              <a:buSzPts val="1800"/>
              <a:buAutoNum type="alphaLcParenR"/>
            </a:pPr>
            <a:r>
              <a:rPr lang="en" sz="1800"/>
              <a:t>Total Medals = </a:t>
            </a:r>
            <a:r>
              <a:rPr lang="en" sz="1800"/>
              <a:t>B</a:t>
            </a:r>
            <a:r>
              <a:rPr baseline="-25000" lang="en" sz="1800"/>
              <a:t>0 </a:t>
            </a:r>
            <a:r>
              <a:rPr lang="en" sz="1800"/>
              <a:t>+ B</a:t>
            </a:r>
            <a:r>
              <a:rPr baseline="-25000" lang="en" sz="1800"/>
              <a:t>1</a:t>
            </a:r>
            <a:r>
              <a:rPr lang="en" sz="1800"/>
              <a:t>log(Population)</a:t>
            </a:r>
            <a:endParaRPr sz="1800"/>
          </a:p>
          <a:p>
            <a:pPr indent="-342900" lvl="0" marL="457200" rtl="0" algn="l">
              <a:spcBef>
                <a:spcPts val="0"/>
              </a:spcBef>
              <a:spcAft>
                <a:spcPts val="0"/>
              </a:spcAft>
              <a:buSzPts val="1800"/>
              <a:buAutoNum type="arabicParenR"/>
            </a:pPr>
            <a:r>
              <a:rPr lang="en" sz="1800"/>
              <a:t>Only Country</a:t>
            </a:r>
            <a:endParaRPr sz="1800"/>
          </a:p>
          <a:p>
            <a:pPr indent="-342900" lvl="1" marL="914400" rtl="0" algn="l">
              <a:spcBef>
                <a:spcPts val="0"/>
              </a:spcBef>
              <a:spcAft>
                <a:spcPts val="0"/>
              </a:spcAft>
              <a:buSzPts val="1800"/>
              <a:buAutoNum type="alphaLcParenR"/>
            </a:pPr>
            <a:r>
              <a:rPr lang="en" sz="1800"/>
              <a:t>Total Medals = </a:t>
            </a:r>
            <a:r>
              <a:rPr lang="en" sz="1800"/>
              <a:t>B</a:t>
            </a:r>
            <a:r>
              <a:rPr baseline="-25000" lang="en" sz="1800"/>
              <a:t>0 </a:t>
            </a:r>
            <a:r>
              <a:rPr lang="en" sz="1800"/>
              <a:t>+ B</a:t>
            </a:r>
            <a:r>
              <a:rPr baseline="-25000" lang="en" sz="1800"/>
              <a:t>1</a:t>
            </a:r>
            <a:r>
              <a:rPr lang="en" sz="1800"/>
              <a:t>:B</a:t>
            </a:r>
            <a:r>
              <a:rPr baseline="-25000" lang="en" sz="1800"/>
              <a:t>115</a:t>
            </a:r>
            <a:r>
              <a:rPr lang="en" sz="1800"/>
              <a:t>Country</a:t>
            </a:r>
            <a:r>
              <a:rPr baseline="-25000" lang="en" sz="1800"/>
              <a:t>1:115</a:t>
            </a:r>
            <a:endParaRPr baseline="-25000" sz="1800"/>
          </a:p>
          <a:p>
            <a:pPr indent="0" lvl="0" marL="457200" rtl="0" algn="l">
              <a:spcBef>
                <a:spcPts val="1600"/>
              </a:spcBef>
              <a:spcAft>
                <a:spcPts val="1600"/>
              </a:spcAft>
              <a:buNone/>
            </a:pPr>
            <a:r>
              <a:t/>
            </a:r>
            <a:endParaRPr sz="1800"/>
          </a:p>
        </p:txBody>
      </p:sp>
      <p:sp>
        <p:nvSpPr>
          <p:cNvPr id="134" name="Google Shape;134;p24"/>
          <p:cNvSpPr txBox="1"/>
          <p:nvPr>
            <p:ph idx="2" type="body"/>
          </p:nvPr>
        </p:nvSpPr>
        <p:spPr>
          <a:xfrm>
            <a:off x="405025" y="3494625"/>
            <a:ext cx="5754600" cy="15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Are Country and Population both necessary?</a:t>
            </a:r>
            <a:endParaRPr b="1" sz="1800"/>
          </a:p>
          <a:p>
            <a:pPr indent="0" lvl="0" marL="0" rtl="0" algn="l">
              <a:spcBef>
                <a:spcPts val="1600"/>
              </a:spcBef>
              <a:spcAft>
                <a:spcPts val="0"/>
              </a:spcAft>
              <a:buNone/>
            </a:pPr>
            <a:r>
              <a:rPr lang="en" sz="1800"/>
              <a:t>Yes, Country has major predictive power, and Population keeps some information not kept by Country.</a:t>
            </a:r>
            <a:endParaRPr sz="1800"/>
          </a:p>
          <a:p>
            <a:pPr indent="0" lvl="0" marL="0" rtl="0" algn="l">
              <a:spcBef>
                <a:spcPts val="1600"/>
              </a:spcBef>
              <a:spcAft>
                <a:spcPts val="1600"/>
              </a:spcAft>
              <a:buNone/>
            </a:pPr>
            <a:r>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0" st="0"/>
                                            </p:txEl>
                                          </p:spTgt>
                                        </p:tgtEl>
                                        <p:attrNameLst>
                                          <p:attrName>style.visibility</p:attrName>
                                        </p:attrNameLst>
                                      </p:cBhvr>
                                      <p:to>
                                        <p:strVal val="visible"/>
                                      </p:to>
                                    </p:set>
                                    <p:animEffect filter="fade" transition="in">
                                      <p:cBhvr>
                                        <p:cTn dur="1000"/>
                                        <p:tgtEl>
                                          <p:spTgt spid="1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1" st="1"/>
                                            </p:txEl>
                                          </p:spTgt>
                                        </p:tgtEl>
                                        <p:attrNameLst>
                                          <p:attrName>style.visibility</p:attrName>
                                        </p:attrNameLst>
                                      </p:cBhvr>
                                      <p:to>
                                        <p:strVal val="visible"/>
                                      </p:to>
                                    </p:set>
                                    <p:animEffect filter="fade" transition="in">
                                      <p:cBhvr>
                                        <p:cTn dur="1000"/>
                                        <p:tgtEl>
                                          <p:spTgt spid="1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2" st="2"/>
                                            </p:txEl>
                                          </p:spTgt>
                                        </p:tgtEl>
                                        <p:attrNameLst>
                                          <p:attrName>style.visibility</p:attrName>
                                        </p:attrNameLst>
                                      </p:cBhvr>
                                      <p:to>
                                        <p:strVal val="visible"/>
                                      </p:to>
                                    </p:set>
                                    <p:animEffect filter="fade" transition="in">
                                      <p:cBhvr>
                                        <p:cTn dur="1000"/>
                                        <p:tgtEl>
                                          <p:spTgt spid="13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Adding in Previous Number of Medals Won</a:t>
            </a:r>
            <a:endParaRPr/>
          </a:p>
        </p:txBody>
      </p:sp>
      <p:sp>
        <p:nvSpPr>
          <p:cNvPr id="140" name="Google Shape;140;p25"/>
          <p:cNvSpPr txBox="1"/>
          <p:nvPr>
            <p:ph idx="1" type="body"/>
          </p:nvPr>
        </p:nvSpPr>
        <p:spPr>
          <a:xfrm>
            <a:off x="311700" y="1152475"/>
            <a:ext cx="4863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previous Olympics’ medals can help predict the next years, this is lag</a:t>
            </a:r>
            <a:endParaRPr/>
          </a:p>
          <a:p>
            <a:pPr indent="-342900" lvl="0" marL="457200" rtl="0" algn="l">
              <a:spcBef>
                <a:spcPts val="0"/>
              </a:spcBef>
              <a:spcAft>
                <a:spcPts val="0"/>
              </a:spcAft>
              <a:buSzPts val="1800"/>
              <a:buChar char="●"/>
            </a:pPr>
            <a:r>
              <a:rPr lang="en"/>
              <a:t>Is not insignificant, shown by partial F-test</a:t>
            </a:r>
            <a:endParaRPr/>
          </a:p>
          <a:p>
            <a:pPr indent="-342900" lvl="0" marL="457200" rtl="0" algn="l">
              <a:spcBef>
                <a:spcPts val="0"/>
              </a:spcBef>
              <a:spcAft>
                <a:spcPts val="0"/>
              </a:spcAft>
              <a:buSzPts val="1800"/>
              <a:buChar char="●"/>
            </a:pPr>
            <a:r>
              <a:rPr lang="en"/>
              <a:t>Helps the model keep more information, shown by AIC</a:t>
            </a:r>
            <a:endParaRPr/>
          </a:p>
        </p:txBody>
      </p:sp>
      <p:pic>
        <p:nvPicPr>
          <p:cNvPr id="141" name="Google Shape;141;p25"/>
          <p:cNvPicPr preferRelativeResize="0"/>
          <p:nvPr/>
        </p:nvPicPr>
        <p:blipFill>
          <a:blip r:embed="rId3">
            <a:alphaModFix/>
          </a:blip>
          <a:stretch>
            <a:fillRect/>
          </a:stretch>
        </p:blipFill>
        <p:spPr>
          <a:xfrm>
            <a:off x="5861423" y="1406050"/>
            <a:ext cx="2970875" cy="3162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Effect of GDP per Capita on attaining medals </a:t>
            </a:r>
            <a:endParaRPr/>
          </a:p>
        </p:txBody>
      </p:sp>
      <p:pic>
        <p:nvPicPr>
          <p:cNvPr id="147" name="Google Shape;147;p26"/>
          <p:cNvPicPr preferRelativeResize="0"/>
          <p:nvPr/>
        </p:nvPicPr>
        <p:blipFill>
          <a:blip r:embed="rId3">
            <a:alphaModFix/>
          </a:blip>
          <a:stretch>
            <a:fillRect/>
          </a:stretch>
        </p:blipFill>
        <p:spPr>
          <a:xfrm>
            <a:off x="5633800" y="1819263"/>
            <a:ext cx="3393275" cy="2282600"/>
          </a:xfrm>
          <a:prstGeom prst="rect">
            <a:avLst/>
          </a:prstGeom>
          <a:noFill/>
          <a:ln>
            <a:noFill/>
          </a:ln>
        </p:spPr>
      </p:pic>
      <p:pic>
        <p:nvPicPr>
          <p:cNvPr id="148" name="Google Shape;148;p26"/>
          <p:cNvPicPr preferRelativeResize="0"/>
          <p:nvPr/>
        </p:nvPicPr>
        <p:blipFill>
          <a:blip r:embed="rId4">
            <a:alphaModFix/>
          </a:blip>
          <a:stretch>
            <a:fillRect/>
          </a:stretch>
        </p:blipFill>
        <p:spPr>
          <a:xfrm>
            <a:off x="152400" y="1170125"/>
            <a:ext cx="5328999" cy="32925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Effect of GDP per Capita on attaining medals </a:t>
            </a:r>
            <a:endParaRPr/>
          </a:p>
          <a:p>
            <a:pPr indent="0" lvl="0" marL="0" rtl="0" algn="l">
              <a:spcBef>
                <a:spcPts val="0"/>
              </a:spcBef>
              <a:spcAft>
                <a:spcPts val="0"/>
              </a:spcAft>
              <a:buNone/>
            </a:pPr>
            <a:r>
              <a:t/>
            </a:r>
            <a:endParaRPr/>
          </a:p>
        </p:txBody>
      </p:sp>
      <p:sp>
        <p:nvSpPr>
          <p:cNvPr id="154" name="Google Shape;154;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en">
                <a:solidFill>
                  <a:schemeClr val="dk1"/>
                </a:solidFill>
              </a:rPr>
              <a:t>Logistic Regression for attaining medal (0.50 threshold)</a:t>
            </a:r>
            <a:endParaRPr>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Accuracy = 0.8557</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Kappa = 0.0</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AUC = 0.60</a:t>
            </a:r>
            <a:endParaRPr sz="1800">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GDP per Capita has little predictability of attaining medal. </a:t>
            </a:r>
            <a:endParaRPr>
              <a:solidFill>
                <a:schemeClr val="dk1"/>
              </a:solidFill>
            </a:endParaRPr>
          </a:p>
          <a:p>
            <a:pPr indent="0" lvl="0" marL="0" rtl="0" algn="l">
              <a:spcBef>
                <a:spcPts val="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Predictability of Country on Medal: Basketball</a:t>
            </a:r>
            <a:endParaRPr/>
          </a:p>
        </p:txBody>
      </p:sp>
      <p:sp>
        <p:nvSpPr>
          <p:cNvPr id="160" name="Google Shape;160;p28"/>
          <p:cNvSpPr txBox="1"/>
          <p:nvPr/>
        </p:nvSpPr>
        <p:spPr>
          <a:xfrm>
            <a:off x="824900" y="986650"/>
            <a:ext cx="7060200" cy="3768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t>Basketball</a:t>
            </a:r>
            <a:endParaRPr sz="1800"/>
          </a:p>
          <a:p>
            <a:pPr indent="-342900" lvl="1" marL="914400" rtl="0" algn="l">
              <a:spcBef>
                <a:spcPts val="0"/>
              </a:spcBef>
              <a:spcAft>
                <a:spcPts val="0"/>
              </a:spcAft>
              <a:buSzPts val="1800"/>
              <a:buChar char="○"/>
            </a:pPr>
            <a:r>
              <a:rPr lang="en" sz="1800"/>
              <a:t>Logistic Regression for Men’s basketball (0.5 threshold)</a:t>
            </a:r>
            <a:endParaRPr sz="1800"/>
          </a:p>
          <a:p>
            <a:pPr indent="-342900" lvl="2" marL="1371600" rtl="0" algn="l">
              <a:spcBef>
                <a:spcPts val="0"/>
              </a:spcBef>
              <a:spcAft>
                <a:spcPts val="0"/>
              </a:spcAft>
              <a:buSzPts val="1800"/>
              <a:buChar char="■"/>
            </a:pPr>
            <a:r>
              <a:rPr lang="en" sz="1800"/>
              <a:t>Accuracy = 0.9027</a:t>
            </a:r>
            <a:endParaRPr sz="1800"/>
          </a:p>
          <a:p>
            <a:pPr indent="-342900" lvl="2" marL="1371600" rtl="0" algn="l">
              <a:spcBef>
                <a:spcPts val="0"/>
              </a:spcBef>
              <a:spcAft>
                <a:spcPts val="0"/>
              </a:spcAft>
              <a:buSzPts val="1800"/>
              <a:buChar char="■"/>
            </a:pPr>
            <a:r>
              <a:rPr lang="en" sz="1800"/>
              <a:t>Kappa = 0.6616</a:t>
            </a:r>
            <a:endParaRPr sz="1800"/>
          </a:p>
          <a:p>
            <a:pPr indent="-342900" lvl="2" marL="1371600" rtl="0" algn="l">
              <a:spcBef>
                <a:spcPts val="0"/>
              </a:spcBef>
              <a:spcAft>
                <a:spcPts val="0"/>
              </a:spcAft>
              <a:buSzPts val="1800"/>
              <a:buChar char="■"/>
            </a:pPr>
            <a:r>
              <a:rPr lang="en" sz="1800"/>
              <a:t>AUC = 0.9414</a:t>
            </a:r>
            <a:endParaRPr sz="1800"/>
          </a:p>
          <a:p>
            <a:pPr indent="-342900" lvl="1" marL="914400" rtl="0" algn="l">
              <a:spcBef>
                <a:spcPts val="0"/>
              </a:spcBef>
              <a:spcAft>
                <a:spcPts val="0"/>
              </a:spcAft>
              <a:buSzPts val="1800"/>
              <a:buChar char="○"/>
            </a:pPr>
            <a:r>
              <a:rPr lang="en" sz="1800"/>
              <a:t>Logistic Regression for Women’s basketball </a:t>
            </a:r>
            <a:r>
              <a:rPr lang="en" sz="1800">
                <a:solidFill>
                  <a:schemeClr val="dk1"/>
                </a:solidFill>
              </a:rPr>
              <a:t>(0.5 threshold)</a:t>
            </a:r>
            <a:endParaRPr sz="1800"/>
          </a:p>
          <a:p>
            <a:pPr indent="-342900" lvl="2" marL="1371600" rtl="0" algn="l">
              <a:spcBef>
                <a:spcPts val="0"/>
              </a:spcBef>
              <a:spcAft>
                <a:spcPts val="0"/>
              </a:spcAft>
              <a:buSzPts val="1800"/>
              <a:buChar char="■"/>
            </a:pPr>
            <a:r>
              <a:rPr lang="en" sz="1800"/>
              <a:t>Accuracy = 0.8686</a:t>
            </a:r>
            <a:endParaRPr sz="1800"/>
          </a:p>
          <a:p>
            <a:pPr indent="-342900" lvl="2" marL="1371600" rtl="0" algn="l">
              <a:spcBef>
                <a:spcPts val="0"/>
              </a:spcBef>
              <a:spcAft>
                <a:spcPts val="0"/>
              </a:spcAft>
              <a:buSzPts val="1800"/>
              <a:buChar char="■"/>
            </a:pPr>
            <a:r>
              <a:rPr lang="en" sz="1800"/>
              <a:t>Kappa = 0.6842</a:t>
            </a:r>
            <a:endParaRPr sz="1800"/>
          </a:p>
          <a:p>
            <a:pPr indent="-342900" lvl="2" marL="1371600" rtl="0" algn="l">
              <a:spcBef>
                <a:spcPts val="0"/>
              </a:spcBef>
              <a:spcAft>
                <a:spcPts val="0"/>
              </a:spcAft>
              <a:buSzPts val="1800"/>
              <a:buChar char="■"/>
            </a:pPr>
            <a:r>
              <a:rPr lang="en" sz="1800"/>
              <a:t>AUC = 0.9381</a:t>
            </a:r>
            <a:endParaRPr sz="1800"/>
          </a:p>
          <a:p>
            <a:pPr indent="-342900" lvl="1" marL="914400" rtl="0" algn="l">
              <a:spcBef>
                <a:spcPts val="0"/>
              </a:spcBef>
              <a:spcAft>
                <a:spcPts val="0"/>
              </a:spcAft>
              <a:buSzPts val="1800"/>
              <a:buChar char="○"/>
            </a:pPr>
            <a:r>
              <a:rPr lang="en" sz="1800"/>
              <a:t>Very high predictability of attaining medal based on country</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Predictability of Country on Medal:</a:t>
            </a:r>
            <a:r>
              <a:rPr lang="en"/>
              <a:t> Basketball</a:t>
            </a:r>
            <a:endParaRPr/>
          </a:p>
        </p:txBody>
      </p:sp>
      <p:pic>
        <p:nvPicPr>
          <p:cNvPr id="166" name="Google Shape;166;p29"/>
          <p:cNvPicPr preferRelativeResize="0"/>
          <p:nvPr/>
        </p:nvPicPr>
        <p:blipFill>
          <a:blip r:embed="rId3">
            <a:alphaModFix/>
          </a:blip>
          <a:stretch>
            <a:fillRect/>
          </a:stretch>
        </p:blipFill>
        <p:spPr>
          <a:xfrm>
            <a:off x="1033914" y="844300"/>
            <a:ext cx="6551975" cy="40481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Predictability of Country on Medal</a:t>
            </a:r>
            <a:r>
              <a:rPr lang="en"/>
              <a:t>: Basketball</a:t>
            </a:r>
            <a:endParaRPr/>
          </a:p>
        </p:txBody>
      </p:sp>
      <p:pic>
        <p:nvPicPr>
          <p:cNvPr id="172" name="Google Shape;172;p30"/>
          <p:cNvPicPr preferRelativeResize="0"/>
          <p:nvPr/>
        </p:nvPicPr>
        <p:blipFill>
          <a:blip r:embed="rId3">
            <a:alphaModFix/>
          </a:blip>
          <a:stretch>
            <a:fillRect/>
          </a:stretch>
        </p:blipFill>
        <p:spPr>
          <a:xfrm>
            <a:off x="1294888" y="895050"/>
            <a:ext cx="6554226" cy="4049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Predictability of Country on Medal: Sailing</a:t>
            </a:r>
            <a:endParaRPr/>
          </a:p>
        </p:txBody>
      </p:sp>
      <p:sp>
        <p:nvSpPr>
          <p:cNvPr id="178" name="Google Shape;178;p31"/>
          <p:cNvSpPr txBox="1"/>
          <p:nvPr/>
        </p:nvSpPr>
        <p:spPr>
          <a:xfrm>
            <a:off x="824900" y="986650"/>
            <a:ext cx="7060200" cy="3768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t>Sailing</a:t>
            </a:r>
            <a:endParaRPr sz="1800"/>
          </a:p>
          <a:p>
            <a:pPr indent="-342900" lvl="1" marL="914400" rtl="0" algn="l">
              <a:spcBef>
                <a:spcPts val="0"/>
              </a:spcBef>
              <a:spcAft>
                <a:spcPts val="0"/>
              </a:spcAft>
              <a:buSzPts val="1800"/>
              <a:buChar char="○"/>
            </a:pPr>
            <a:r>
              <a:rPr lang="en" sz="1800"/>
              <a:t>Logistic Regression for Men’s Sailing (0.5 threshold)</a:t>
            </a:r>
            <a:endParaRPr sz="1800"/>
          </a:p>
          <a:p>
            <a:pPr indent="-342900" lvl="2" marL="1371600" rtl="0" algn="l">
              <a:spcBef>
                <a:spcPts val="0"/>
              </a:spcBef>
              <a:spcAft>
                <a:spcPts val="0"/>
              </a:spcAft>
              <a:buSzPts val="1800"/>
              <a:buChar char="■"/>
            </a:pPr>
            <a:r>
              <a:rPr lang="en" sz="1800"/>
              <a:t>Accuracy = 0.9025</a:t>
            </a:r>
            <a:endParaRPr sz="1800"/>
          </a:p>
          <a:p>
            <a:pPr indent="-342900" lvl="2" marL="1371600" rtl="0" algn="l">
              <a:spcBef>
                <a:spcPts val="0"/>
              </a:spcBef>
              <a:spcAft>
                <a:spcPts val="0"/>
              </a:spcAft>
              <a:buSzPts val="1800"/>
              <a:buChar char="■"/>
            </a:pPr>
            <a:r>
              <a:rPr lang="en" sz="1800"/>
              <a:t>Kappa = 0.6328</a:t>
            </a:r>
            <a:endParaRPr sz="1800"/>
          </a:p>
          <a:p>
            <a:pPr indent="-342900" lvl="2" marL="1371600" rtl="0" algn="l">
              <a:spcBef>
                <a:spcPts val="0"/>
              </a:spcBef>
              <a:spcAft>
                <a:spcPts val="0"/>
              </a:spcAft>
              <a:buSzPts val="1800"/>
              <a:buChar char="■"/>
            </a:pPr>
            <a:r>
              <a:rPr lang="en" sz="1800"/>
              <a:t>AUC = 0.9262</a:t>
            </a:r>
            <a:endParaRPr sz="1800"/>
          </a:p>
          <a:p>
            <a:pPr indent="-342900" lvl="1" marL="914400" rtl="0" algn="l">
              <a:spcBef>
                <a:spcPts val="0"/>
              </a:spcBef>
              <a:spcAft>
                <a:spcPts val="0"/>
              </a:spcAft>
              <a:buSzPts val="1800"/>
              <a:buChar char="○"/>
            </a:pPr>
            <a:r>
              <a:rPr lang="en" sz="1800"/>
              <a:t>Logistic Regression for Women’s Sailing </a:t>
            </a:r>
            <a:r>
              <a:rPr lang="en" sz="1800">
                <a:solidFill>
                  <a:schemeClr val="dk1"/>
                </a:solidFill>
              </a:rPr>
              <a:t>(0.5 threshold)</a:t>
            </a:r>
            <a:endParaRPr sz="1800"/>
          </a:p>
          <a:p>
            <a:pPr indent="-342900" lvl="2" marL="1371600" rtl="0" algn="l">
              <a:spcBef>
                <a:spcPts val="0"/>
              </a:spcBef>
              <a:spcAft>
                <a:spcPts val="0"/>
              </a:spcAft>
              <a:buSzPts val="1800"/>
              <a:buChar char="■"/>
            </a:pPr>
            <a:r>
              <a:rPr lang="en" sz="1800"/>
              <a:t>Accuracy = 0.8683</a:t>
            </a:r>
            <a:endParaRPr sz="1800"/>
          </a:p>
          <a:p>
            <a:pPr indent="-342900" lvl="2" marL="1371600" rtl="0" algn="l">
              <a:spcBef>
                <a:spcPts val="0"/>
              </a:spcBef>
              <a:spcAft>
                <a:spcPts val="0"/>
              </a:spcAft>
              <a:buSzPts val="1800"/>
              <a:buChar char="■"/>
            </a:pPr>
            <a:r>
              <a:rPr lang="en" sz="1800"/>
              <a:t>Kappa = 0.1847</a:t>
            </a:r>
            <a:endParaRPr sz="1800"/>
          </a:p>
          <a:p>
            <a:pPr indent="-342900" lvl="2" marL="1371600" rtl="0" algn="l">
              <a:spcBef>
                <a:spcPts val="0"/>
              </a:spcBef>
              <a:spcAft>
                <a:spcPts val="0"/>
              </a:spcAft>
              <a:buSzPts val="1800"/>
              <a:buChar char="■"/>
            </a:pPr>
            <a:r>
              <a:rPr lang="en" sz="1800"/>
              <a:t>AUC = 0.8027</a:t>
            </a:r>
            <a:endParaRPr sz="1800"/>
          </a:p>
          <a:p>
            <a:pPr indent="-342900" lvl="1" marL="914400" rtl="0" algn="l">
              <a:spcBef>
                <a:spcPts val="0"/>
              </a:spcBef>
              <a:spcAft>
                <a:spcPts val="0"/>
              </a:spcAft>
              <a:buSzPts val="1800"/>
              <a:buChar char="○"/>
            </a:pPr>
            <a:r>
              <a:rPr lang="en" sz="1800"/>
              <a:t>For sailing, also has high predictability of attaining medal for men, but not so much for women. </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Factors into team winning a medal (General and Sports specific)</a:t>
            </a:r>
            <a:endParaRPr/>
          </a:p>
          <a:p>
            <a:pPr indent="-342900" lvl="0" marL="457200" rtl="0" algn="l">
              <a:spcBef>
                <a:spcPts val="0"/>
              </a:spcBef>
              <a:spcAft>
                <a:spcPts val="0"/>
              </a:spcAft>
              <a:buSzPts val="1800"/>
              <a:buAutoNum type="arabicPeriod"/>
            </a:pPr>
            <a:r>
              <a:rPr lang="en"/>
              <a:t>People love watching the Olympics - every 2 years (Summer &amp; Winter)</a:t>
            </a:r>
            <a:endParaRPr/>
          </a:p>
          <a:p>
            <a:pPr indent="-342900" lvl="0" marL="457200" rtl="0" algn="l">
              <a:spcBef>
                <a:spcPts val="0"/>
              </a:spcBef>
              <a:spcAft>
                <a:spcPts val="0"/>
              </a:spcAft>
              <a:buSzPts val="1800"/>
              <a:buAutoNum type="arabicPeriod"/>
            </a:pPr>
            <a:r>
              <a:rPr lang="en"/>
              <a:t>Finding out predictability of team winning in the Olympics</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64" name="Google Shape;64;p14"/>
          <p:cNvPicPr preferRelativeResize="0"/>
          <p:nvPr/>
        </p:nvPicPr>
        <p:blipFill>
          <a:blip r:embed="rId3">
            <a:alphaModFix/>
          </a:blip>
          <a:stretch>
            <a:fillRect/>
          </a:stretch>
        </p:blipFill>
        <p:spPr>
          <a:xfrm>
            <a:off x="2084037" y="2451850"/>
            <a:ext cx="4372624" cy="24595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Gymnastics, Swimming, and Volleyball</a:t>
            </a:r>
            <a:endParaRPr/>
          </a:p>
        </p:txBody>
      </p:sp>
      <p:pic>
        <p:nvPicPr>
          <p:cNvPr id="184" name="Google Shape;184;p32"/>
          <p:cNvPicPr preferRelativeResize="0"/>
          <p:nvPr/>
        </p:nvPicPr>
        <p:blipFill>
          <a:blip r:embed="rId3">
            <a:alphaModFix/>
          </a:blip>
          <a:stretch>
            <a:fillRect/>
          </a:stretch>
        </p:blipFill>
        <p:spPr>
          <a:xfrm>
            <a:off x="828825" y="100575"/>
            <a:ext cx="2439990" cy="2050275"/>
          </a:xfrm>
          <a:prstGeom prst="rect">
            <a:avLst/>
          </a:prstGeom>
          <a:noFill/>
          <a:ln>
            <a:noFill/>
          </a:ln>
        </p:spPr>
      </p:pic>
      <p:pic>
        <p:nvPicPr>
          <p:cNvPr id="185" name="Google Shape;185;p32"/>
          <p:cNvPicPr preferRelativeResize="0"/>
          <p:nvPr/>
        </p:nvPicPr>
        <p:blipFill>
          <a:blip r:embed="rId4">
            <a:alphaModFix/>
          </a:blip>
          <a:stretch>
            <a:fillRect/>
          </a:stretch>
        </p:blipFill>
        <p:spPr>
          <a:xfrm>
            <a:off x="2998575" y="2992650"/>
            <a:ext cx="2625493" cy="1846050"/>
          </a:xfrm>
          <a:prstGeom prst="rect">
            <a:avLst/>
          </a:prstGeom>
          <a:noFill/>
          <a:ln>
            <a:noFill/>
          </a:ln>
        </p:spPr>
      </p:pic>
      <p:pic>
        <p:nvPicPr>
          <p:cNvPr id="186" name="Google Shape;186;p32"/>
          <p:cNvPicPr preferRelativeResize="0"/>
          <p:nvPr/>
        </p:nvPicPr>
        <p:blipFill>
          <a:blip r:embed="rId5">
            <a:alphaModFix/>
          </a:blip>
          <a:stretch>
            <a:fillRect/>
          </a:stretch>
        </p:blipFill>
        <p:spPr>
          <a:xfrm>
            <a:off x="5990040" y="304800"/>
            <a:ext cx="2842265" cy="18460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1626300" y="228050"/>
            <a:ext cx="644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on 3 Popular Olympic Sports</a:t>
            </a:r>
            <a:endParaRPr/>
          </a:p>
        </p:txBody>
      </p:sp>
      <p:sp>
        <p:nvSpPr>
          <p:cNvPr id="192" name="Google Shape;192;p33"/>
          <p:cNvSpPr txBox="1"/>
          <p:nvPr>
            <p:ph idx="1" type="body"/>
          </p:nvPr>
        </p:nvSpPr>
        <p:spPr>
          <a:xfrm>
            <a:off x="265150" y="1152475"/>
            <a:ext cx="2955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Sports</a:t>
            </a:r>
            <a:endParaRPr sz="1800"/>
          </a:p>
          <a:p>
            <a:pPr indent="-342900" lvl="0" marL="457200" rtl="0" algn="l">
              <a:spcBef>
                <a:spcPts val="1600"/>
              </a:spcBef>
              <a:spcAft>
                <a:spcPts val="0"/>
              </a:spcAft>
              <a:buSzPts val="1800"/>
              <a:buAutoNum type="arabicParenR"/>
            </a:pPr>
            <a:r>
              <a:rPr lang="en" sz="1800"/>
              <a:t>Gymnastics</a:t>
            </a:r>
            <a:endParaRPr sz="1800"/>
          </a:p>
          <a:p>
            <a:pPr indent="-342900" lvl="0" marL="457200" rtl="0" algn="l">
              <a:spcBef>
                <a:spcPts val="0"/>
              </a:spcBef>
              <a:spcAft>
                <a:spcPts val="0"/>
              </a:spcAft>
              <a:buSzPts val="1800"/>
              <a:buAutoNum type="arabicParenR"/>
            </a:pPr>
            <a:r>
              <a:rPr lang="en" sz="1800"/>
              <a:t>Swimming</a:t>
            </a:r>
            <a:endParaRPr sz="1800"/>
          </a:p>
          <a:p>
            <a:pPr indent="-342900" lvl="0" marL="457200" rtl="0" algn="l">
              <a:spcBef>
                <a:spcPts val="0"/>
              </a:spcBef>
              <a:spcAft>
                <a:spcPts val="0"/>
              </a:spcAft>
              <a:buSzPts val="1800"/>
              <a:buAutoNum type="arabicParenR"/>
            </a:pPr>
            <a:r>
              <a:rPr lang="en" sz="1800"/>
              <a:t>Beach Volleyball</a:t>
            </a:r>
            <a:endParaRPr sz="1800"/>
          </a:p>
        </p:txBody>
      </p:sp>
      <p:sp>
        <p:nvSpPr>
          <p:cNvPr id="193" name="Google Shape;193;p33"/>
          <p:cNvSpPr txBox="1"/>
          <p:nvPr>
            <p:ph idx="2" type="body"/>
          </p:nvPr>
        </p:nvSpPr>
        <p:spPr>
          <a:xfrm>
            <a:off x="4084250" y="1004500"/>
            <a:ext cx="47607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Analysis</a:t>
            </a:r>
            <a:endParaRPr sz="1800"/>
          </a:p>
          <a:p>
            <a:pPr indent="-342900" lvl="0" marL="457200" rtl="0" algn="l">
              <a:spcBef>
                <a:spcPts val="1600"/>
              </a:spcBef>
              <a:spcAft>
                <a:spcPts val="0"/>
              </a:spcAft>
              <a:buSzPts val="1800"/>
              <a:buAutoNum type="arabicParenR"/>
            </a:pPr>
            <a:r>
              <a:rPr lang="en" sz="1800"/>
              <a:t>Variables: age, height, weight, country</a:t>
            </a:r>
            <a:endParaRPr sz="1800"/>
          </a:p>
          <a:p>
            <a:pPr indent="-342900" lvl="1" marL="914400" rtl="0" algn="l">
              <a:spcBef>
                <a:spcPts val="0"/>
              </a:spcBef>
              <a:spcAft>
                <a:spcPts val="0"/>
              </a:spcAft>
              <a:buSzPts val="1800"/>
              <a:buAutoNum type="alphaLcParenR"/>
            </a:pPr>
            <a:r>
              <a:rPr lang="en" sz="1800"/>
              <a:t>How they changed overtime</a:t>
            </a:r>
            <a:endParaRPr sz="1800"/>
          </a:p>
          <a:p>
            <a:pPr indent="-342900" lvl="1" marL="914400" rtl="0" algn="l">
              <a:spcBef>
                <a:spcPts val="0"/>
              </a:spcBef>
              <a:spcAft>
                <a:spcPts val="0"/>
              </a:spcAft>
              <a:buSzPts val="1800"/>
              <a:buAutoNum type="alphaLcParenR"/>
            </a:pPr>
            <a:r>
              <a:rPr lang="en" sz="1800"/>
              <a:t>Effect of winning a medal</a:t>
            </a:r>
            <a:endParaRPr sz="1800"/>
          </a:p>
          <a:p>
            <a:pPr indent="-342900" lvl="0" marL="457200" rtl="0" algn="l">
              <a:spcBef>
                <a:spcPts val="0"/>
              </a:spcBef>
              <a:spcAft>
                <a:spcPts val="0"/>
              </a:spcAft>
              <a:buSzPts val="1800"/>
              <a:buAutoNum type="arabicParenR"/>
            </a:pPr>
            <a:r>
              <a:rPr lang="en" sz="1800"/>
              <a:t>Predicting athletes</a:t>
            </a:r>
            <a:endParaRPr sz="1800"/>
          </a:p>
          <a:p>
            <a:pPr indent="-342900" lvl="0" marL="457200" rtl="0" algn="l">
              <a:spcBef>
                <a:spcPts val="0"/>
              </a:spcBef>
              <a:spcAft>
                <a:spcPts val="0"/>
              </a:spcAft>
              <a:buSzPts val="1800"/>
              <a:buAutoNum type="arabicParenR"/>
            </a:pPr>
            <a:r>
              <a:rPr lang="en" sz="1800"/>
              <a:t>Effect of Olympic Experience</a:t>
            </a:r>
            <a:endParaRPr sz="1800"/>
          </a:p>
        </p:txBody>
      </p:sp>
      <p:pic>
        <p:nvPicPr>
          <p:cNvPr id="194" name="Google Shape;194;p33"/>
          <p:cNvPicPr preferRelativeResize="0"/>
          <p:nvPr/>
        </p:nvPicPr>
        <p:blipFill>
          <a:blip r:embed="rId3">
            <a:alphaModFix/>
          </a:blip>
          <a:stretch>
            <a:fillRect/>
          </a:stretch>
        </p:blipFill>
        <p:spPr>
          <a:xfrm>
            <a:off x="2718625" y="2176095"/>
            <a:ext cx="1073175" cy="1073151"/>
          </a:xfrm>
          <a:prstGeom prst="rect">
            <a:avLst/>
          </a:prstGeom>
          <a:noFill/>
          <a:ln>
            <a:noFill/>
          </a:ln>
        </p:spPr>
      </p:pic>
      <p:pic>
        <p:nvPicPr>
          <p:cNvPr id="195" name="Google Shape;195;p33"/>
          <p:cNvPicPr preferRelativeResize="0"/>
          <p:nvPr/>
        </p:nvPicPr>
        <p:blipFill>
          <a:blip r:embed="rId4">
            <a:alphaModFix/>
          </a:blip>
          <a:stretch>
            <a:fillRect/>
          </a:stretch>
        </p:blipFill>
        <p:spPr>
          <a:xfrm>
            <a:off x="2545225" y="997512"/>
            <a:ext cx="981850" cy="981850"/>
          </a:xfrm>
          <a:prstGeom prst="rect">
            <a:avLst/>
          </a:prstGeom>
          <a:noFill/>
          <a:ln>
            <a:noFill/>
          </a:ln>
        </p:spPr>
      </p:pic>
      <p:pic>
        <p:nvPicPr>
          <p:cNvPr id="196" name="Google Shape;196;p33"/>
          <p:cNvPicPr preferRelativeResize="0"/>
          <p:nvPr/>
        </p:nvPicPr>
        <p:blipFill>
          <a:blip r:embed="rId5">
            <a:alphaModFix/>
          </a:blip>
          <a:stretch>
            <a:fillRect/>
          </a:stretch>
        </p:blipFill>
        <p:spPr>
          <a:xfrm>
            <a:off x="2718625" y="3749698"/>
            <a:ext cx="1073175" cy="81918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196825" y="113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Women’s Gymnastics</a:t>
            </a:r>
            <a:endParaRPr/>
          </a:p>
        </p:txBody>
      </p:sp>
      <p:sp>
        <p:nvSpPr>
          <p:cNvPr id="202" name="Google Shape;202;p34"/>
          <p:cNvSpPr txBox="1"/>
          <p:nvPr>
            <p:ph idx="1" type="body"/>
          </p:nvPr>
        </p:nvSpPr>
        <p:spPr>
          <a:xfrm>
            <a:off x="133025" y="685900"/>
            <a:ext cx="8520600" cy="6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Ideal Qualities for Each Event: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457200" lvl="0" marL="9144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03" name="Google Shape;203;p34"/>
          <p:cNvPicPr preferRelativeResize="0"/>
          <p:nvPr/>
        </p:nvPicPr>
        <p:blipFill>
          <a:blip r:embed="rId3">
            <a:alphaModFix/>
          </a:blip>
          <a:stretch>
            <a:fillRect/>
          </a:stretch>
        </p:blipFill>
        <p:spPr>
          <a:xfrm>
            <a:off x="937713" y="1586813"/>
            <a:ext cx="3421325" cy="874325"/>
          </a:xfrm>
          <a:prstGeom prst="rect">
            <a:avLst/>
          </a:prstGeom>
          <a:noFill/>
          <a:ln>
            <a:noFill/>
          </a:ln>
        </p:spPr>
      </p:pic>
      <p:pic>
        <p:nvPicPr>
          <p:cNvPr id="204" name="Google Shape;204;p34"/>
          <p:cNvPicPr preferRelativeResize="0"/>
          <p:nvPr/>
        </p:nvPicPr>
        <p:blipFill>
          <a:blip r:embed="rId4">
            <a:alphaModFix/>
          </a:blip>
          <a:stretch>
            <a:fillRect/>
          </a:stretch>
        </p:blipFill>
        <p:spPr>
          <a:xfrm>
            <a:off x="133026" y="1063326"/>
            <a:ext cx="6303625" cy="2443825"/>
          </a:xfrm>
          <a:prstGeom prst="rect">
            <a:avLst/>
          </a:prstGeom>
          <a:noFill/>
          <a:ln>
            <a:noFill/>
          </a:ln>
        </p:spPr>
      </p:pic>
      <p:sp>
        <p:nvSpPr>
          <p:cNvPr id="205" name="Google Shape;205;p34"/>
          <p:cNvSpPr txBox="1"/>
          <p:nvPr/>
        </p:nvSpPr>
        <p:spPr>
          <a:xfrm>
            <a:off x="6632750" y="1526725"/>
            <a:ext cx="2313900" cy="994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rPr>
              <a:t>Age: 17-18</a:t>
            </a:r>
            <a:endParaRPr sz="1800">
              <a:solidFill>
                <a:srgbClr val="0000FF"/>
              </a:solidFill>
            </a:endParaRPr>
          </a:p>
          <a:p>
            <a:pPr indent="0" lvl="0" marL="0" rtl="0" algn="l">
              <a:spcBef>
                <a:spcPts val="0"/>
              </a:spcBef>
              <a:spcAft>
                <a:spcPts val="0"/>
              </a:spcAft>
              <a:buNone/>
            </a:pPr>
            <a:r>
              <a:rPr lang="en" sz="1800">
                <a:solidFill>
                  <a:srgbClr val="0000FF"/>
                </a:solidFill>
              </a:rPr>
              <a:t>Height: 150-153 cm</a:t>
            </a:r>
            <a:endParaRPr sz="1800">
              <a:solidFill>
                <a:srgbClr val="0000FF"/>
              </a:solidFill>
            </a:endParaRPr>
          </a:p>
          <a:p>
            <a:pPr indent="0" lvl="0" marL="0" rtl="0" algn="l">
              <a:spcBef>
                <a:spcPts val="0"/>
              </a:spcBef>
              <a:spcAft>
                <a:spcPts val="0"/>
              </a:spcAft>
              <a:buNone/>
            </a:pPr>
            <a:r>
              <a:rPr lang="en" sz="1800">
                <a:solidFill>
                  <a:srgbClr val="0000FF"/>
                </a:solidFill>
              </a:rPr>
              <a:t>Weight: 41-44 kg</a:t>
            </a:r>
            <a:endParaRPr sz="1800">
              <a:solidFill>
                <a:srgbClr val="0000FF"/>
              </a:solidFill>
            </a:endParaRPr>
          </a:p>
        </p:txBody>
      </p:sp>
      <p:pic>
        <p:nvPicPr>
          <p:cNvPr id="206" name="Google Shape;206;p34"/>
          <p:cNvPicPr preferRelativeResize="0"/>
          <p:nvPr/>
        </p:nvPicPr>
        <p:blipFill>
          <a:blip r:embed="rId5">
            <a:alphaModFix/>
          </a:blip>
          <a:stretch>
            <a:fillRect/>
          </a:stretch>
        </p:blipFill>
        <p:spPr>
          <a:xfrm>
            <a:off x="2012525" y="2851527"/>
            <a:ext cx="3016175" cy="2144500"/>
          </a:xfrm>
          <a:prstGeom prst="rect">
            <a:avLst/>
          </a:prstGeom>
          <a:noFill/>
          <a:ln>
            <a:noFill/>
          </a:ln>
        </p:spPr>
      </p:pic>
      <p:sp>
        <p:nvSpPr>
          <p:cNvPr id="207" name="Google Shape;207;p34"/>
          <p:cNvSpPr txBox="1"/>
          <p:nvPr/>
        </p:nvSpPr>
        <p:spPr>
          <a:xfrm>
            <a:off x="196825" y="972700"/>
            <a:ext cx="51945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How does Simone Biles Compare?</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0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20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5"/>
          <p:cNvSpPr txBox="1"/>
          <p:nvPr>
            <p:ph type="title"/>
          </p:nvPr>
        </p:nvSpPr>
        <p:spPr>
          <a:xfrm>
            <a:off x="311700" y="87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talk about Oksana Chusovitina</a:t>
            </a:r>
            <a:endParaRPr/>
          </a:p>
        </p:txBody>
      </p:sp>
      <p:sp>
        <p:nvSpPr>
          <p:cNvPr id="213" name="Google Shape;213;p35"/>
          <p:cNvSpPr txBox="1"/>
          <p:nvPr>
            <p:ph idx="1" type="body"/>
          </p:nvPr>
        </p:nvSpPr>
        <p:spPr>
          <a:xfrm>
            <a:off x="311700" y="6603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her chances of winning a medal in 2020 on the vault?</a:t>
            </a:r>
            <a:endParaRPr>
              <a:solidFill>
                <a:srgbClr val="FF0000"/>
              </a:solidFill>
            </a:endParaRPr>
          </a:p>
          <a:p>
            <a:pPr indent="0" lvl="0" marL="0" rtl="0" algn="l">
              <a:spcBef>
                <a:spcPts val="1600"/>
              </a:spcBef>
              <a:spcAft>
                <a:spcPts val="0"/>
              </a:spcAft>
              <a:buNone/>
            </a:pPr>
            <a:r>
              <a:t/>
            </a:r>
            <a:endParaRPr>
              <a:solidFill>
                <a:srgbClr val="0000FF"/>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14" name="Google Shape;214;p35"/>
          <p:cNvPicPr preferRelativeResize="0"/>
          <p:nvPr/>
        </p:nvPicPr>
        <p:blipFill>
          <a:blip r:embed="rId3">
            <a:alphaModFix/>
          </a:blip>
          <a:stretch>
            <a:fillRect/>
          </a:stretch>
        </p:blipFill>
        <p:spPr>
          <a:xfrm>
            <a:off x="311700" y="2777050"/>
            <a:ext cx="4033800" cy="2016900"/>
          </a:xfrm>
          <a:prstGeom prst="rect">
            <a:avLst/>
          </a:prstGeom>
          <a:noFill/>
          <a:ln>
            <a:noFill/>
          </a:ln>
        </p:spPr>
      </p:pic>
      <p:pic>
        <p:nvPicPr>
          <p:cNvPr id="215" name="Google Shape;215;p35"/>
          <p:cNvPicPr preferRelativeResize="0"/>
          <p:nvPr/>
        </p:nvPicPr>
        <p:blipFill>
          <a:blip r:embed="rId4">
            <a:alphaModFix/>
          </a:blip>
          <a:stretch>
            <a:fillRect/>
          </a:stretch>
        </p:blipFill>
        <p:spPr>
          <a:xfrm>
            <a:off x="4917201" y="1831708"/>
            <a:ext cx="4033800" cy="2801243"/>
          </a:xfrm>
          <a:prstGeom prst="rect">
            <a:avLst/>
          </a:prstGeom>
          <a:noFill/>
          <a:ln>
            <a:noFill/>
          </a:ln>
        </p:spPr>
      </p:pic>
      <p:sp>
        <p:nvSpPr>
          <p:cNvPr id="216" name="Google Shape;216;p35"/>
          <p:cNvSpPr txBox="1"/>
          <p:nvPr/>
        </p:nvSpPr>
        <p:spPr>
          <a:xfrm>
            <a:off x="311700" y="1175225"/>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chemeClr val="dk2"/>
                </a:solidFill>
              </a:rPr>
              <a:t>A logistic regression: Height = 153, Weight = 44, Age = 45, Team = "Uzbekistan" </a:t>
            </a:r>
            <a:endParaRPr/>
          </a:p>
        </p:txBody>
      </p:sp>
      <p:sp>
        <p:nvSpPr>
          <p:cNvPr id="217" name="Google Shape;217;p35"/>
          <p:cNvSpPr txBox="1"/>
          <p:nvPr/>
        </p:nvSpPr>
        <p:spPr>
          <a:xfrm>
            <a:off x="311700" y="1671450"/>
            <a:ext cx="3891600" cy="64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rgbClr val="FF0000"/>
                </a:solidFill>
              </a:rPr>
              <a:t>Probability: 4.853308e-09</a:t>
            </a:r>
            <a:endParaRPr/>
          </a:p>
        </p:txBody>
      </p:sp>
      <p:sp>
        <p:nvSpPr>
          <p:cNvPr id="218" name="Google Shape;218;p35"/>
          <p:cNvSpPr txBox="1"/>
          <p:nvPr/>
        </p:nvSpPr>
        <p:spPr>
          <a:xfrm>
            <a:off x="311700" y="2262800"/>
            <a:ext cx="4143300" cy="3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rgbClr val="0000FF"/>
                </a:solidFill>
              </a:rPr>
              <a:t>Compared to Simone Biles: 0.317</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100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Men’s Swimming</a:t>
            </a:r>
            <a:endParaRPr/>
          </a:p>
        </p:txBody>
      </p:sp>
      <p:sp>
        <p:nvSpPr>
          <p:cNvPr id="224" name="Google Shape;224;p36"/>
          <p:cNvSpPr txBox="1"/>
          <p:nvPr>
            <p:ph idx="1" type="body"/>
          </p:nvPr>
        </p:nvSpPr>
        <p:spPr>
          <a:xfrm>
            <a:off x="311700" y="7440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Effect of Olympic Experience</a:t>
            </a:r>
            <a:endParaRPr/>
          </a:p>
        </p:txBody>
      </p:sp>
      <p:pic>
        <p:nvPicPr>
          <p:cNvPr id="225" name="Google Shape;225;p36"/>
          <p:cNvPicPr preferRelativeResize="0"/>
          <p:nvPr/>
        </p:nvPicPr>
        <p:blipFill>
          <a:blip r:embed="rId3">
            <a:alphaModFix/>
          </a:blip>
          <a:stretch>
            <a:fillRect/>
          </a:stretch>
        </p:blipFill>
        <p:spPr>
          <a:xfrm>
            <a:off x="77650" y="1277600"/>
            <a:ext cx="4376675" cy="2061025"/>
          </a:xfrm>
          <a:prstGeom prst="rect">
            <a:avLst/>
          </a:prstGeom>
          <a:noFill/>
          <a:ln>
            <a:noFill/>
          </a:ln>
        </p:spPr>
      </p:pic>
      <p:pic>
        <p:nvPicPr>
          <p:cNvPr id="226" name="Google Shape;226;p36"/>
          <p:cNvPicPr preferRelativeResize="0"/>
          <p:nvPr/>
        </p:nvPicPr>
        <p:blipFill>
          <a:blip r:embed="rId4">
            <a:alphaModFix/>
          </a:blip>
          <a:stretch>
            <a:fillRect/>
          </a:stretch>
        </p:blipFill>
        <p:spPr>
          <a:xfrm>
            <a:off x="4665200" y="46650"/>
            <a:ext cx="4376675" cy="5050226"/>
          </a:xfrm>
          <a:prstGeom prst="rect">
            <a:avLst/>
          </a:prstGeom>
          <a:noFill/>
          <a:ln>
            <a:noFill/>
          </a:ln>
        </p:spPr>
      </p:pic>
      <p:sp>
        <p:nvSpPr>
          <p:cNvPr id="227" name="Google Shape;227;p36"/>
          <p:cNvSpPr/>
          <p:nvPr/>
        </p:nvSpPr>
        <p:spPr>
          <a:xfrm>
            <a:off x="2054925" y="1566088"/>
            <a:ext cx="2399400" cy="624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6"/>
          <p:cNvSpPr/>
          <p:nvPr/>
        </p:nvSpPr>
        <p:spPr>
          <a:xfrm>
            <a:off x="5717925" y="543525"/>
            <a:ext cx="816900" cy="816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6"/>
          <p:cNvSpPr/>
          <p:nvPr/>
        </p:nvSpPr>
        <p:spPr>
          <a:xfrm>
            <a:off x="2054925" y="2777025"/>
            <a:ext cx="2399400" cy="2424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6"/>
          <p:cNvSpPr/>
          <p:nvPr/>
        </p:nvSpPr>
        <p:spPr>
          <a:xfrm>
            <a:off x="7925150" y="1152475"/>
            <a:ext cx="536700" cy="4122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1" name="Google Shape;231;p36"/>
          <p:cNvCxnSpPr/>
          <p:nvPr/>
        </p:nvCxnSpPr>
        <p:spPr>
          <a:xfrm flipH="1" rot="10800000">
            <a:off x="4454325" y="1360325"/>
            <a:ext cx="1263600" cy="614700"/>
          </a:xfrm>
          <a:prstGeom prst="straightConnector1">
            <a:avLst/>
          </a:prstGeom>
          <a:noFill/>
          <a:ln cap="flat" cmpd="sng" w="28575">
            <a:solidFill>
              <a:srgbClr val="FF0000"/>
            </a:solidFill>
            <a:prstDash val="solid"/>
            <a:round/>
            <a:headEnd len="med" w="med" type="none"/>
            <a:tailEnd len="med" w="med" type="triangle"/>
          </a:ln>
        </p:spPr>
      </p:cxnSp>
      <p:cxnSp>
        <p:nvCxnSpPr>
          <p:cNvPr id="232" name="Google Shape;232;p36"/>
          <p:cNvCxnSpPr>
            <a:stCxn id="229" idx="3"/>
            <a:endCxn id="230" idx="2"/>
          </p:cNvCxnSpPr>
          <p:nvPr/>
        </p:nvCxnSpPr>
        <p:spPr>
          <a:xfrm flipH="1" rot="10800000">
            <a:off x="4454325" y="1564725"/>
            <a:ext cx="3739200" cy="1333500"/>
          </a:xfrm>
          <a:prstGeom prst="straightConnector1">
            <a:avLst/>
          </a:prstGeom>
          <a:noFill/>
          <a:ln cap="flat" cmpd="sng" w="28575">
            <a:solidFill>
              <a:srgbClr val="0000FF"/>
            </a:solidFill>
            <a:prstDash val="solid"/>
            <a:round/>
            <a:headEnd len="med" w="med" type="none"/>
            <a:tailEnd len="med" w="med" type="triangle"/>
          </a:ln>
        </p:spPr>
      </p:cxnSp>
      <p:sp>
        <p:nvSpPr>
          <p:cNvPr id="233" name="Google Shape;233;p36"/>
          <p:cNvSpPr txBox="1"/>
          <p:nvPr/>
        </p:nvSpPr>
        <p:spPr>
          <a:xfrm>
            <a:off x="56700" y="3478450"/>
            <a:ext cx="4116900" cy="1269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Average Number of Medals does increase with more Olympic Experience</a:t>
            </a:r>
            <a:endParaRPr sz="1800"/>
          </a:p>
          <a:p>
            <a:pPr indent="-342900" lvl="0" marL="457200" rtl="0" algn="l">
              <a:spcBef>
                <a:spcPts val="0"/>
              </a:spcBef>
              <a:spcAft>
                <a:spcPts val="0"/>
              </a:spcAft>
              <a:buSzPts val="1800"/>
              <a:buChar char="●"/>
            </a:pPr>
            <a:r>
              <a:rPr lang="en" sz="1800"/>
              <a:t>For a small group of athletes - Michael Phelps, Ryan Lochte, etc.</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xit" presetID="1" presetSubtype="0">
                                  <p:stCondLst>
                                    <p:cond delay="0"/>
                                  </p:stCondLst>
                                  <p:childTnLst>
                                    <p:set>
                                      <p:cBhvr>
                                        <p:cTn dur="1" fill="hold">
                                          <p:stCondLst>
                                            <p:cond delay="1000"/>
                                          </p:stCondLst>
                                        </p:cTn>
                                        <p:tgtEl>
                                          <p:spTgt spid="22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23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22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311700" y="1677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Michael Phelps’ chances of winning the 100m butterfly in 2016</a:t>
            </a:r>
            <a:endParaRPr/>
          </a:p>
        </p:txBody>
      </p:sp>
      <p:sp>
        <p:nvSpPr>
          <p:cNvPr id="239" name="Google Shape;239;p37"/>
          <p:cNvSpPr txBox="1"/>
          <p:nvPr>
            <p:ph idx="1" type="body"/>
          </p:nvPr>
        </p:nvSpPr>
        <p:spPr>
          <a:xfrm>
            <a:off x="248675" y="11525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Height = 193		Weight = 88		Age = 31 (for 2016)</a:t>
            </a:r>
            <a:endParaRPr/>
          </a:p>
          <a:p>
            <a:pPr indent="0" lvl="0" marL="0" rtl="0" algn="l">
              <a:spcBef>
                <a:spcPts val="1600"/>
              </a:spcBef>
              <a:spcAft>
                <a:spcPts val="0"/>
              </a:spcAft>
              <a:buNone/>
            </a:pPr>
            <a:r>
              <a:rPr lang="en"/>
              <a:t>NOC = USA		Event = </a:t>
            </a:r>
            <a:r>
              <a:rPr lang="en"/>
              <a:t>Swimming Men's 100 metres Butterfly</a:t>
            </a:r>
            <a:endParaRPr/>
          </a:p>
          <a:p>
            <a:pPr indent="0" lvl="0" marL="0" rtl="0" algn="l">
              <a:spcBef>
                <a:spcPts val="1600"/>
              </a:spcBef>
              <a:spcAft>
                <a:spcPts val="0"/>
              </a:spcAft>
              <a:buNone/>
            </a:pPr>
            <a:r>
              <a:rPr lang="en"/>
              <a:t>Using a logistic regression: </a:t>
            </a:r>
            <a:r>
              <a:rPr lang="en">
                <a:solidFill>
                  <a:srgbClr val="FF0000"/>
                </a:solidFill>
              </a:rPr>
              <a:t>0.70</a:t>
            </a:r>
            <a:endParaRPr>
              <a:solidFill>
                <a:srgbClr val="FF0000"/>
              </a:solidFill>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240" name="Google Shape;240;p37"/>
          <p:cNvPicPr preferRelativeResize="0"/>
          <p:nvPr/>
        </p:nvPicPr>
        <p:blipFill>
          <a:blip r:embed="rId3">
            <a:alphaModFix/>
          </a:blip>
          <a:stretch>
            <a:fillRect/>
          </a:stretch>
        </p:blipFill>
        <p:spPr>
          <a:xfrm>
            <a:off x="2794475" y="2750680"/>
            <a:ext cx="3429000" cy="1926082"/>
          </a:xfrm>
          <a:prstGeom prst="rect">
            <a:avLst/>
          </a:prstGeom>
          <a:noFill/>
          <a:ln>
            <a:noFill/>
          </a:ln>
        </p:spPr>
      </p:pic>
      <p:pic>
        <p:nvPicPr>
          <p:cNvPr id="241" name="Google Shape;241;p37"/>
          <p:cNvPicPr preferRelativeResize="0"/>
          <p:nvPr/>
        </p:nvPicPr>
        <p:blipFill>
          <a:blip r:embed="rId4">
            <a:alphaModFix/>
          </a:blip>
          <a:stretch>
            <a:fillRect/>
          </a:stretch>
        </p:blipFill>
        <p:spPr>
          <a:xfrm>
            <a:off x="6844675" y="2049650"/>
            <a:ext cx="1924600" cy="2886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8"/>
          <p:cNvSpPr txBox="1"/>
          <p:nvPr>
            <p:ph type="title"/>
          </p:nvPr>
        </p:nvSpPr>
        <p:spPr>
          <a:xfrm>
            <a:off x="311700" y="1802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Joseph Schooling’s Chances of winning that event</a:t>
            </a:r>
            <a:endParaRPr/>
          </a:p>
        </p:txBody>
      </p:sp>
      <p:sp>
        <p:nvSpPr>
          <p:cNvPr id="247" name="Google Shape;247;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Height = 184		Weight = 74		Age = 21 (for 2016) and 25	 (for 2020)</a:t>
            </a:r>
            <a:endParaRPr/>
          </a:p>
          <a:p>
            <a:pPr indent="0" lvl="0" marL="0" rtl="0" algn="l">
              <a:spcBef>
                <a:spcPts val="1600"/>
              </a:spcBef>
              <a:spcAft>
                <a:spcPts val="0"/>
              </a:spcAft>
              <a:buNone/>
            </a:pPr>
            <a:r>
              <a:rPr lang="en"/>
              <a:t>NOC = SGP		Event = Swimming Men's 100 metres Butterfly</a:t>
            </a:r>
            <a:endParaRPr/>
          </a:p>
          <a:p>
            <a:pPr indent="0" lvl="0" marL="0" rtl="0" algn="l">
              <a:spcBef>
                <a:spcPts val="1600"/>
              </a:spcBef>
              <a:spcAft>
                <a:spcPts val="0"/>
              </a:spcAft>
              <a:buNone/>
            </a:pPr>
            <a:r>
              <a:rPr lang="en"/>
              <a:t>Using a logistic regression:</a:t>
            </a:r>
            <a:endParaRPr/>
          </a:p>
          <a:p>
            <a:pPr indent="-342900" lvl="0" marL="457200" rtl="0" algn="l">
              <a:spcBef>
                <a:spcPts val="1600"/>
              </a:spcBef>
              <a:spcAft>
                <a:spcPts val="0"/>
              </a:spcAft>
              <a:buClr>
                <a:srgbClr val="FF0000"/>
              </a:buClr>
              <a:buSzPts val="1800"/>
              <a:buChar char="●"/>
            </a:pPr>
            <a:r>
              <a:rPr lang="en">
                <a:solidFill>
                  <a:srgbClr val="FF0000"/>
                </a:solidFill>
              </a:rPr>
              <a:t>For 2016: 0.01</a:t>
            </a:r>
            <a:endParaRPr>
              <a:solidFill>
                <a:srgbClr val="FF0000"/>
              </a:solidFill>
            </a:endParaRPr>
          </a:p>
          <a:p>
            <a:pPr indent="-342900" lvl="0" marL="457200" rtl="0" algn="l">
              <a:spcBef>
                <a:spcPts val="0"/>
              </a:spcBef>
              <a:spcAft>
                <a:spcPts val="0"/>
              </a:spcAft>
              <a:buClr>
                <a:srgbClr val="FF0000"/>
              </a:buClr>
              <a:buSzPts val="1800"/>
              <a:buChar char="●"/>
            </a:pPr>
            <a:r>
              <a:rPr lang="en">
                <a:solidFill>
                  <a:srgbClr val="FF0000"/>
                </a:solidFill>
              </a:rPr>
              <a:t>For 2020: 0.01</a:t>
            </a:r>
            <a:endParaRPr>
              <a:solidFill>
                <a:srgbClr val="FF0000"/>
              </a:solidFil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Clr>
                <a:schemeClr val="dk1"/>
              </a:buClr>
              <a:buSzPts val="1100"/>
              <a:buFont typeface="Arial"/>
              <a:buNone/>
            </a:pPr>
            <a:r>
              <a:t/>
            </a:r>
            <a:endParaRPr/>
          </a:p>
        </p:txBody>
      </p:sp>
      <p:pic>
        <p:nvPicPr>
          <p:cNvPr id="248" name="Google Shape;248;p38"/>
          <p:cNvPicPr preferRelativeResize="0"/>
          <p:nvPr/>
        </p:nvPicPr>
        <p:blipFill>
          <a:blip r:embed="rId3">
            <a:alphaModFix/>
          </a:blip>
          <a:stretch>
            <a:fillRect/>
          </a:stretch>
        </p:blipFill>
        <p:spPr>
          <a:xfrm>
            <a:off x="4406050" y="2251375"/>
            <a:ext cx="4166475" cy="2777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9"/>
          <p:cNvSpPr txBox="1"/>
          <p:nvPr>
            <p:ph type="title"/>
          </p:nvPr>
        </p:nvSpPr>
        <p:spPr>
          <a:xfrm>
            <a:off x="311700" y="1172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Joseph Schooling actually beat Michael Phelps in that race in 2016...</a:t>
            </a:r>
            <a:endParaRPr/>
          </a:p>
        </p:txBody>
      </p:sp>
      <p:sp>
        <p:nvSpPr>
          <p:cNvPr id="254" name="Google Shape;254;p39"/>
          <p:cNvSpPr txBox="1"/>
          <p:nvPr>
            <p:ph idx="1" type="body"/>
          </p:nvPr>
        </p:nvSpPr>
        <p:spPr>
          <a:xfrm>
            <a:off x="147825" y="10894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Model predicted that Schooling had a 1% chance in 2016</a:t>
            </a:r>
            <a:endParaRPr/>
          </a:p>
          <a:p>
            <a:pPr indent="-342900" lvl="0" marL="457200" rtl="0" algn="l">
              <a:spcBef>
                <a:spcPts val="0"/>
              </a:spcBef>
              <a:spcAft>
                <a:spcPts val="0"/>
              </a:spcAft>
              <a:buSzPts val="1800"/>
              <a:buChar char="●"/>
            </a:pPr>
            <a:r>
              <a:rPr lang="en"/>
              <a:t>Supposed Schooling was from the US, his chances increased to 57%</a:t>
            </a:r>
            <a:endParaRPr/>
          </a:p>
          <a:p>
            <a:pPr indent="-317500" lvl="1" marL="914400" rtl="0" algn="l">
              <a:spcBef>
                <a:spcPts val="0"/>
              </a:spcBef>
              <a:spcAft>
                <a:spcPts val="0"/>
              </a:spcAft>
              <a:buSzPts val="1400"/>
              <a:buChar char="○"/>
            </a:pPr>
            <a:r>
              <a:rPr lang="en"/>
              <a:t>He does train in the US and was on the UT Austin swim team</a:t>
            </a:r>
            <a:endParaRPr/>
          </a:p>
          <a:p>
            <a:pPr indent="-342900" lvl="0" marL="457200" rtl="0" algn="l">
              <a:spcBef>
                <a:spcPts val="0"/>
              </a:spcBef>
              <a:spcAft>
                <a:spcPts val="0"/>
              </a:spcAft>
              <a:buSzPts val="1800"/>
              <a:buChar char="●"/>
            </a:pPr>
            <a:r>
              <a:rPr lang="en"/>
              <a:t>Phelps had a 70%</a:t>
            </a:r>
            <a:endParaRPr/>
          </a:p>
          <a:p>
            <a:pPr indent="-342900" lvl="0" marL="457200" rtl="0" algn="l">
              <a:spcBef>
                <a:spcPts val="0"/>
              </a:spcBef>
              <a:spcAft>
                <a:spcPts val="0"/>
              </a:spcAft>
              <a:buSzPts val="1800"/>
              <a:buChar char="●"/>
            </a:pPr>
            <a:r>
              <a:rPr lang="en"/>
              <a:t>Conclusion: Country plays a huge factor</a:t>
            </a:r>
            <a:endParaRPr/>
          </a:p>
        </p:txBody>
      </p:sp>
      <p:pic>
        <p:nvPicPr>
          <p:cNvPr id="255" name="Google Shape;255;p39"/>
          <p:cNvPicPr preferRelativeResize="0"/>
          <p:nvPr/>
        </p:nvPicPr>
        <p:blipFill>
          <a:blip r:embed="rId3">
            <a:alphaModFix/>
          </a:blip>
          <a:stretch>
            <a:fillRect/>
          </a:stretch>
        </p:blipFill>
        <p:spPr>
          <a:xfrm>
            <a:off x="2506325" y="2756950"/>
            <a:ext cx="3625850" cy="2386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311700" y="104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Beach Volleyball</a:t>
            </a:r>
            <a:endParaRPr/>
          </a:p>
        </p:txBody>
      </p:sp>
      <p:sp>
        <p:nvSpPr>
          <p:cNvPr id="261" name="Google Shape;261;p40"/>
          <p:cNvSpPr txBox="1"/>
          <p:nvPr>
            <p:ph idx="1" type="body"/>
          </p:nvPr>
        </p:nvSpPr>
        <p:spPr>
          <a:xfrm>
            <a:off x="7563900" y="1484075"/>
            <a:ext cx="1268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a:t>
            </a:r>
            <a:endParaRPr/>
          </a:p>
          <a:p>
            <a:pPr indent="0" lvl="0" marL="0" rtl="0" algn="l">
              <a:spcBef>
                <a:spcPts val="1600"/>
              </a:spcBef>
              <a:spcAft>
                <a:spcPts val="1600"/>
              </a:spcAft>
              <a:buNone/>
            </a:pPr>
            <a:r>
              <a:rPr lang="en"/>
              <a:t>Medalled</a:t>
            </a:r>
            <a:endParaRPr/>
          </a:p>
        </p:txBody>
      </p:sp>
      <p:pic>
        <p:nvPicPr>
          <p:cNvPr id="262" name="Google Shape;262;p40"/>
          <p:cNvPicPr preferRelativeResize="0"/>
          <p:nvPr/>
        </p:nvPicPr>
        <p:blipFill>
          <a:blip r:embed="rId3">
            <a:alphaModFix/>
          </a:blip>
          <a:stretch>
            <a:fillRect/>
          </a:stretch>
        </p:blipFill>
        <p:spPr>
          <a:xfrm>
            <a:off x="111475" y="677325"/>
            <a:ext cx="6569351" cy="4223150"/>
          </a:xfrm>
          <a:prstGeom prst="rect">
            <a:avLst/>
          </a:prstGeom>
          <a:noFill/>
          <a:ln>
            <a:noFill/>
          </a:ln>
        </p:spPr>
      </p:pic>
      <p:cxnSp>
        <p:nvCxnSpPr>
          <p:cNvPr id="263" name="Google Shape;263;p40"/>
          <p:cNvCxnSpPr/>
          <p:nvPr/>
        </p:nvCxnSpPr>
        <p:spPr>
          <a:xfrm>
            <a:off x="6889525" y="2226125"/>
            <a:ext cx="561000" cy="12600"/>
          </a:xfrm>
          <a:prstGeom prst="straightConnector1">
            <a:avLst/>
          </a:prstGeom>
          <a:noFill/>
          <a:ln cap="flat" cmpd="sng" w="38100">
            <a:solidFill>
              <a:srgbClr val="FF0000"/>
            </a:solidFill>
            <a:prstDash val="solid"/>
            <a:round/>
            <a:headEnd len="med" w="med" type="none"/>
            <a:tailEnd len="med" w="med" type="none"/>
          </a:ln>
        </p:spPr>
      </p:cxnSp>
      <p:cxnSp>
        <p:nvCxnSpPr>
          <p:cNvPr id="264" name="Google Shape;264;p40"/>
          <p:cNvCxnSpPr/>
          <p:nvPr/>
        </p:nvCxnSpPr>
        <p:spPr>
          <a:xfrm>
            <a:off x="6876925" y="1632550"/>
            <a:ext cx="586200" cy="1200"/>
          </a:xfrm>
          <a:prstGeom prst="straightConnector1">
            <a:avLst/>
          </a:prstGeom>
          <a:noFill/>
          <a:ln cap="flat" cmpd="sng" w="38100">
            <a:solidFill>
              <a:srgbClr val="0000FF"/>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 Kerri Walsh’s chances of winning in 2020</a:t>
            </a:r>
            <a:endParaRPr/>
          </a:p>
        </p:txBody>
      </p:sp>
      <p:sp>
        <p:nvSpPr>
          <p:cNvPr id="270" name="Google Shape;270;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Height = 191		Age = 42		Weight = 71		NOC = USA</a:t>
            </a:r>
            <a:endParaRPr/>
          </a:p>
          <a:p>
            <a:pPr indent="0" lvl="0" marL="0" rtl="0" algn="l">
              <a:spcBef>
                <a:spcPts val="1600"/>
              </a:spcBef>
              <a:spcAft>
                <a:spcPts val="0"/>
              </a:spcAft>
              <a:buClr>
                <a:schemeClr val="dk1"/>
              </a:buClr>
              <a:buSzPts val="1100"/>
              <a:buFont typeface="Arial"/>
              <a:buNone/>
            </a:pPr>
            <a:r>
              <a:rPr lang="en"/>
              <a:t>Using a logistic regression: 0.67</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271" name="Google Shape;271;p41"/>
          <p:cNvPicPr preferRelativeResize="0"/>
          <p:nvPr/>
        </p:nvPicPr>
        <p:blipFill>
          <a:blip r:embed="rId3">
            <a:alphaModFix/>
          </a:blip>
          <a:stretch>
            <a:fillRect/>
          </a:stretch>
        </p:blipFill>
        <p:spPr>
          <a:xfrm>
            <a:off x="5320050" y="1986625"/>
            <a:ext cx="3038175" cy="3038175"/>
          </a:xfrm>
          <a:prstGeom prst="rect">
            <a:avLst/>
          </a:prstGeom>
          <a:noFill/>
          <a:ln>
            <a:noFill/>
          </a:ln>
        </p:spPr>
      </p:pic>
      <p:pic>
        <p:nvPicPr>
          <p:cNvPr id="272" name="Google Shape;272;p41"/>
          <p:cNvPicPr preferRelativeResize="0"/>
          <p:nvPr/>
        </p:nvPicPr>
        <p:blipFill>
          <a:blip r:embed="rId4">
            <a:alphaModFix/>
          </a:blip>
          <a:stretch>
            <a:fillRect/>
          </a:stretch>
        </p:blipFill>
        <p:spPr>
          <a:xfrm>
            <a:off x="770450" y="2808571"/>
            <a:ext cx="3138425" cy="2090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a:pPr>
            <a:r>
              <a:rPr lang="en"/>
              <a:t>Exploratory Data Analysis</a:t>
            </a:r>
            <a:endParaRPr/>
          </a:p>
          <a:p>
            <a:pPr indent="-342900" lvl="0" marL="457200" rtl="0" algn="l">
              <a:spcBef>
                <a:spcPts val="0"/>
              </a:spcBef>
              <a:spcAft>
                <a:spcPts val="0"/>
              </a:spcAft>
              <a:buSzPts val="1800"/>
              <a:buAutoNum type="arabicParenR"/>
            </a:pPr>
            <a:r>
              <a:rPr lang="en"/>
              <a:t>Medal Focus: Predicting future medals on past performance and other factors</a:t>
            </a:r>
            <a:endParaRPr/>
          </a:p>
          <a:p>
            <a:pPr indent="-342900" lvl="0" marL="457200" rtl="0" algn="l">
              <a:spcBef>
                <a:spcPts val="0"/>
              </a:spcBef>
              <a:spcAft>
                <a:spcPts val="0"/>
              </a:spcAft>
              <a:buSzPts val="1800"/>
              <a:buAutoNum type="arabicParenR"/>
            </a:pPr>
            <a:r>
              <a:rPr lang="en"/>
              <a:t>Medal Focus: Effect of GDP</a:t>
            </a:r>
            <a:endParaRPr/>
          </a:p>
          <a:p>
            <a:pPr indent="-342900" lvl="0" marL="457200" rtl="0" algn="l">
              <a:spcBef>
                <a:spcPts val="0"/>
              </a:spcBef>
              <a:spcAft>
                <a:spcPts val="0"/>
              </a:spcAft>
              <a:buSzPts val="1800"/>
              <a:buAutoNum type="arabicParenR"/>
            </a:pPr>
            <a:r>
              <a:rPr lang="en"/>
              <a:t>Predictive Power of Country on attaining medals</a:t>
            </a:r>
            <a:endParaRPr/>
          </a:p>
          <a:p>
            <a:pPr indent="-342900" lvl="0" marL="457200" rtl="0" algn="l">
              <a:spcBef>
                <a:spcPts val="0"/>
              </a:spcBef>
              <a:spcAft>
                <a:spcPts val="0"/>
              </a:spcAft>
              <a:buSzPts val="1800"/>
              <a:buAutoNum type="arabicParenR"/>
            </a:pPr>
            <a:r>
              <a:rPr lang="en"/>
              <a:t>Sport Focus: Gymnastics, Swimming, Beach Volleyball</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71" name="Google Shape;71;p15"/>
          <p:cNvPicPr preferRelativeResize="0"/>
          <p:nvPr/>
        </p:nvPicPr>
        <p:blipFill>
          <a:blip r:embed="rId3">
            <a:alphaModFix/>
          </a:blip>
          <a:stretch>
            <a:fillRect/>
          </a:stretch>
        </p:blipFill>
        <p:spPr>
          <a:xfrm>
            <a:off x="2820700" y="2963925"/>
            <a:ext cx="3397824" cy="19112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78" name="Google Shape;278;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Country has the greatest influence in predicting success of athletes</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But shallow! It doesn’t address what made this country successful</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Average wealth of a country does not correlate with greater successes in winning medals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Some countries are historically better at some sports than others</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Easier to predict the winners of some sports with reasonably high accuracy</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Future Analysis</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More data analysis from different sources</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Historical research about raw success factors</a:t>
            </a:r>
            <a:endParaRPr sz="16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3"/>
          <p:cNvSpPr txBox="1"/>
          <p:nvPr>
            <p:ph type="title"/>
          </p:nvPr>
        </p:nvSpPr>
        <p:spPr>
          <a:xfrm>
            <a:off x="3166525"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4"/>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Data Sources</a:t>
            </a:r>
            <a:endParaRPr/>
          </a:p>
        </p:txBody>
      </p:sp>
      <p:sp>
        <p:nvSpPr>
          <p:cNvPr id="289" name="Google Shape;289;p44"/>
          <p:cNvSpPr txBox="1"/>
          <p:nvPr>
            <p:ph idx="1" type="body"/>
          </p:nvPr>
        </p:nvSpPr>
        <p:spPr>
          <a:xfrm>
            <a:off x="387900" y="923875"/>
            <a:ext cx="8520600" cy="42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Olympic Data: </a:t>
            </a:r>
            <a:r>
              <a:rPr lang="en" u="sng">
                <a:solidFill>
                  <a:schemeClr val="hlink"/>
                </a:solidFill>
                <a:hlinkClick r:id="rId3"/>
              </a:rPr>
              <a:t>https://www.kaggle.com/heesoo37/120-years-of-olympic-history-athletes-and-results</a:t>
            </a:r>
            <a:endParaRPr/>
          </a:p>
          <a:p>
            <a:pPr indent="0" lvl="0" marL="0" rtl="0" algn="l">
              <a:spcBef>
                <a:spcPts val="1600"/>
              </a:spcBef>
              <a:spcAft>
                <a:spcPts val="0"/>
              </a:spcAft>
              <a:buNone/>
            </a:pPr>
            <a:r>
              <a:rPr lang="en"/>
              <a:t>UN Population Data: </a:t>
            </a:r>
            <a:r>
              <a:rPr lang="en" u="sng">
                <a:solidFill>
                  <a:schemeClr val="hlink"/>
                </a:solidFill>
                <a:hlinkClick r:id="rId4"/>
              </a:rPr>
              <a:t>https://population.un.org/wpp/Download/Standard/Population/</a:t>
            </a:r>
            <a:endParaRPr/>
          </a:p>
          <a:p>
            <a:pPr indent="0" lvl="0" marL="0" rtl="0" algn="l">
              <a:spcBef>
                <a:spcPts val="1600"/>
              </a:spcBef>
              <a:spcAft>
                <a:spcPts val="0"/>
              </a:spcAft>
              <a:buNone/>
            </a:pPr>
            <a:r>
              <a:rPr lang="en"/>
              <a:t>UN Country Codes: </a:t>
            </a:r>
            <a:r>
              <a:rPr lang="en" u="sng">
                <a:solidFill>
                  <a:schemeClr val="hlink"/>
                </a:solidFill>
                <a:hlinkClick r:id="rId5"/>
              </a:rPr>
              <a:t>https://unstats.un.org/unsd/tradekb/Knowledgebase/50377/Comtrade-Country-Code-and-Name</a:t>
            </a:r>
            <a:endParaRPr/>
          </a:p>
          <a:p>
            <a:pPr indent="0" lvl="0" marL="0" rtl="0" algn="l">
              <a:spcBef>
                <a:spcPts val="1600"/>
              </a:spcBef>
              <a:spcAft>
                <a:spcPts val="0"/>
              </a:spcAft>
              <a:buNone/>
            </a:pPr>
            <a:r>
              <a:rPr lang="en"/>
              <a:t>World Bank:</a:t>
            </a:r>
            <a:endParaRPr/>
          </a:p>
          <a:p>
            <a:pPr indent="0" lvl="0" marL="0" rtl="0" algn="l">
              <a:lnSpc>
                <a:spcPct val="100000"/>
              </a:lnSpc>
              <a:spcBef>
                <a:spcPts val="1600"/>
              </a:spcBef>
              <a:spcAft>
                <a:spcPts val="0"/>
              </a:spcAft>
              <a:buClr>
                <a:schemeClr val="dk1"/>
              </a:buClr>
              <a:buSzPts val="1100"/>
              <a:buFont typeface="Arial"/>
              <a:buNone/>
            </a:pPr>
            <a:r>
              <a:rPr lang="en" u="sng">
                <a:solidFill>
                  <a:schemeClr val="accent5"/>
                </a:solidFill>
                <a:hlinkClick r:id="rId6"/>
              </a:rPr>
              <a:t>https://data.worldbank.org/indicator/NY.GDP.PCAP.CD?view=map</a:t>
            </a:r>
            <a:endParaRPr/>
          </a:p>
          <a:p>
            <a:pPr indent="0" lvl="0" marL="0" rtl="0" algn="l">
              <a:lnSpc>
                <a:spcPct val="100000"/>
              </a:lnSpc>
              <a:spcBef>
                <a:spcPts val="1600"/>
              </a:spcBef>
              <a:spcAft>
                <a:spcPts val="0"/>
              </a:spcAft>
              <a:buNone/>
            </a:pPr>
            <a:r>
              <a:t/>
            </a:r>
            <a:endParaRPr/>
          </a:p>
          <a:p>
            <a:pPr indent="0" lvl="0" marL="0" rtl="0" algn="l">
              <a:lnSpc>
                <a:spcPct val="100000"/>
              </a:lnSpc>
              <a:spcBef>
                <a:spcPts val="1600"/>
              </a:spcBef>
              <a:spcAft>
                <a:spcPts val="0"/>
              </a:spcAft>
              <a:buNone/>
            </a:pPr>
            <a:r>
              <a:t/>
            </a:r>
            <a:endParaRPr/>
          </a:p>
          <a:p>
            <a:pPr indent="0" lvl="0" marL="0" rtl="0" algn="l">
              <a:lnSpc>
                <a:spcPct val="100000"/>
              </a:lnSpc>
              <a:spcBef>
                <a:spcPts val="1600"/>
              </a:spcBef>
              <a:spcAft>
                <a:spcPts val="0"/>
              </a:spcAft>
              <a:buNone/>
            </a:pPr>
            <a:r>
              <a:t/>
            </a:r>
            <a:endParaRPr/>
          </a:p>
          <a:p>
            <a:pPr indent="0" lvl="0" marL="0" rtl="0" algn="l">
              <a:lnSpc>
                <a:spcPct val="100000"/>
              </a:lnSpc>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Appendix</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Google Shape;299;p46"/>
          <p:cNvPicPr preferRelativeResize="0"/>
          <p:nvPr/>
        </p:nvPicPr>
        <p:blipFill>
          <a:blip r:embed="rId3">
            <a:alphaModFix/>
          </a:blip>
          <a:stretch>
            <a:fillRect/>
          </a:stretch>
        </p:blipFill>
        <p:spPr>
          <a:xfrm>
            <a:off x="984988" y="481000"/>
            <a:ext cx="7174024" cy="44325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Popular Sports</a:t>
            </a:r>
            <a:endParaRPr/>
          </a:p>
        </p:txBody>
      </p:sp>
      <p:sp>
        <p:nvSpPr>
          <p:cNvPr id="305" name="Google Shape;305;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6" name="Google Shape;306;p47"/>
          <p:cNvPicPr preferRelativeResize="0"/>
          <p:nvPr/>
        </p:nvPicPr>
        <p:blipFill>
          <a:blip r:embed="rId3">
            <a:alphaModFix/>
          </a:blip>
          <a:stretch>
            <a:fillRect/>
          </a:stretch>
        </p:blipFill>
        <p:spPr>
          <a:xfrm>
            <a:off x="3160075" y="0"/>
            <a:ext cx="3798850" cy="5143499"/>
          </a:xfrm>
          <a:prstGeom prst="rect">
            <a:avLst/>
          </a:prstGeom>
          <a:noFill/>
          <a:ln>
            <a:noFill/>
          </a:ln>
        </p:spPr>
      </p:pic>
      <p:sp>
        <p:nvSpPr>
          <p:cNvPr id="307" name="Google Shape;307;p47"/>
          <p:cNvSpPr/>
          <p:nvPr/>
        </p:nvSpPr>
        <p:spPr>
          <a:xfrm>
            <a:off x="3353425" y="132575"/>
            <a:ext cx="869700" cy="1197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 Outputs for Population</a:t>
            </a:r>
            <a:endParaRPr/>
          </a:p>
        </p:txBody>
      </p:sp>
      <p:sp>
        <p:nvSpPr>
          <p:cNvPr id="313" name="Google Shape;313;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4" name="Google Shape;314;p48"/>
          <p:cNvPicPr preferRelativeResize="0"/>
          <p:nvPr/>
        </p:nvPicPr>
        <p:blipFill>
          <a:blip r:embed="rId3">
            <a:alphaModFix/>
          </a:blip>
          <a:stretch>
            <a:fillRect/>
          </a:stretch>
        </p:blipFill>
        <p:spPr>
          <a:xfrm>
            <a:off x="372301" y="1213275"/>
            <a:ext cx="4299301" cy="34946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9"/>
          <p:cNvSpPr txBox="1"/>
          <p:nvPr>
            <p:ph type="title"/>
          </p:nvPr>
        </p:nvSpPr>
        <p:spPr>
          <a:xfrm>
            <a:off x="311700" y="2663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ROC Curve for Logistic Regression on W. Gymnastics</a:t>
            </a:r>
            <a:endParaRPr/>
          </a:p>
        </p:txBody>
      </p:sp>
      <p:sp>
        <p:nvSpPr>
          <p:cNvPr id="320" name="Google Shape;320;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AUC: 0.91</a:t>
            </a:r>
            <a:endParaRPr/>
          </a:p>
        </p:txBody>
      </p:sp>
      <p:pic>
        <p:nvPicPr>
          <p:cNvPr id="321" name="Google Shape;321;p49"/>
          <p:cNvPicPr preferRelativeResize="0"/>
          <p:nvPr/>
        </p:nvPicPr>
        <p:blipFill>
          <a:blip r:embed="rId3">
            <a:alphaModFix/>
          </a:blip>
          <a:stretch>
            <a:fillRect/>
          </a:stretch>
        </p:blipFill>
        <p:spPr>
          <a:xfrm>
            <a:off x="1900000" y="1407748"/>
            <a:ext cx="5343999" cy="36317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ROC Curve for Logistic Regression on M. Swimming</a:t>
            </a:r>
            <a:endParaRPr/>
          </a:p>
        </p:txBody>
      </p:sp>
      <p:sp>
        <p:nvSpPr>
          <p:cNvPr id="327" name="Google Shape;327;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AUC: 0.90</a:t>
            </a:r>
            <a:endParaRPr/>
          </a:p>
        </p:txBody>
      </p:sp>
      <p:pic>
        <p:nvPicPr>
          <p:cNvPr id="328" name="Google Shape;328;p50"/>
          <p:cNvPicPr preferRelativeResize="0"/>
          <p:nvPr/>
        </p:nvPicPr>
        <p:blipFill>
          <a:blip r:embed="rId3">
            <a:alphaModFix/>
          </a:blip>
          <a:stretch>
            <a:fillRect/>
          </a:stretch>
        </p:blipFill>
        <p:spPr>
          <a:xfrm>
            <a:off x="2355063" y="1017725"/>
            <a:ext cx="4433874" cy="3881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ROC Curve for Logistic Regression on W. Beach Volleyball</a:t>
            </a:r>
            <a:endParaRPr/>
          </a:p>
        </p:txBody>
      </p:sp>
      <p:sp>
        <p:nvSpPr>
          <p:cNvPr id="334" name="Google Shape;334;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AUC: 0.93</a:t>
            </a:r>
            <a:endParaRPr/>
          </a:p>
        </p:txBody>
      </p:sp>
      <p:pic>
        <p:nvPicPr>
          <p:cNvPr id="335" name="Google Shape;335;p51"/>
          <p:cNvPicPr preferRelativeResize="0"/>
          <p:nvPr/>
        </p:nvPicPr>
        <p:blipFill>
          <a:blip r:embed="rId3">
            <a:alphaModFix/>
          </a:blip>
          <a:stretch>
            <a:fillRect/>
          </a:stretch>
        </p:blipFill>
        <p:spPr>
          <a:xfrm>
            <a:off x="2634848" y="1400975"/>
            <a:ext cx="3617275" cy="3532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06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120 Years of Olympic History in this Data!</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Olympic Results from Athens 1896 to Rio 2016</a:t>
            </a:r>
            <a:endParaRPr/>
          </a:p>
          <a:p>
            <a:pPr indent="-342900" lvl="0" marL="457200" rtl="0" algn="l">
              <a:spcBef>
                <a:spcPts val="0"/>
              </a:spcBef>
              <a:spcAft>
                <a:spcPts val="0"/>
              </a:spcAft>
              <a:buSzPts val="1800"/>
              <a:buChar char="●"/>
            </a:pPr>
            <a:r>
              <a:rPr lang="en"/>
              <a:t>Each row corresponds to an athlete and the event that he/she competed in</a:t>
            </a:r>
            <a:endParaRPr/>
          </a:p>
          <a:p>
            <a:pPr indent="-342900" lvl="0" marL="457200" rtl="0" algn="l">
              <a:spcBef>
                <a:spcPts val="0"/>
              </a:spcBef>
              <a:spcAft>
                <a:spcPts val="0"/>
              </a:spcAft>
              <a:buSzPts val="1800"/>
              <a:buChar char="●"/>
            </a:pPr>
            <a:r>
              <a:rPr lang="en"/>
              <a:t>Columns include Name, Sex, Age, Height, Weight, Season, Sport, Country, and Medal.</a:t>
            </a:r>
            <a:endParaRPr/>
          </a:p>
        </p:txBody>
      </p:sp>
      <p:pic>
        <p:nvPicPr>
          <p:cNvPr id="83" name="Google Shape;83;p17"/>
          <p:cNvPicPr preferRelativeResize="0"/>
          <p:nvPr/>
        </p:nvPicPr>
        <p:blipFill>
          <a:blip r:embed="rId3">
            <a:alphaModFix/>
          </a:blip>
          <a:stretch>
            <a:fillRect/>
          </a:stretch>
        </p:blipFill>
        <p:spPr>
          <a:xfrm>
            <a:off x="1309988" y="2440474"/>
            <a:ext cx="6524023" cy="2548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Exploratory Data Analysis </a:t>
            </a:r>
            <a:endParaRPr/>
          </a:p>
          <a:p>
            <a:pPr indent="0" lvl="0" marL="0" rtl="0" algn="l">
              <a:spcBef>
                <a:spcPts val="0"/>
              </a:spcBef>
              <a:spcAft>
                <a:spcPts val="0"/>
              </a:spcAft>
              <a:buNone/>
            </a:pPr>
            <a:r>
              <a:t/>
            </a:r>
            <a:endParaRPr/>
          </a:p>
        </p:txBody>
      </p:sp>
      <p:pic>
        <p:nvPicPr>
          <p:cNvPr id="89" name="Google Shape;89;p18"/>
          <p:cNvPicPr preferRelativeResize="0"/>
          <p:nvPr/>
        </p:nvPicPr>
        <p:blipFill>
          <a:blip r:embed="rId3">
            <a:alphaModFix/>
          </a:blip>
          <a:stretch>
            <a:fillRect/>
          </a:stretch>
        </p:blipFill>
        <p:spPr>
          <a:xfrm>
            <a:off x="464101" y="1195750"/>
            <a:ext cx="2611399" cy="1613476"/>
          </a:xfrm>
          <a:prstGeom prst="rect">
            <a:avLst/>
          </a:prstGeom>
          <a:noFill/>
          <a:ln>
            <a:noFill/>
          </a:ln>
        </p:spPr>
      </p:pic>
      <p:pic>
        <p:nvPicPr>
          <p:cNvPr id="90" name="Google Shape;90;p18"/>
          <p:cNvPicPr preferRelativeResize="0"/>
          <p:nvPr/>
        </p:nvPicPr>
        <p:blipFill>
          <a:blip r:embed="rId4">
            <a:alphaModFix/>
          </a:blip>
          <a:stretch>
            <a:fillRect/>
          </a:stretch>
        </p:blipFill>
        <p:spPr>
          <a:xfrm>
            <a:off x="399351" y="2977375"/>
            <a:ext cx="2611399" cy="1613469"/>
          </a:xfrm>
          <a:prstGeom prst="rect">
            <a:avLst/>
          </a:prstGeom>
          <a:noFill/>
          <a:ln>
            <a:noFill/>
          </a:ln>
        </p:spPr>
      </p:pic>
      <p:pic>
        <p:nvPicPr>
          <p:cNvPr id="91" name="Google Shape;91;p18"/>
          <p:cNvPicPr preferRelativeResize="0"/>
          <p:nvPr/>
        </p:nvPicPr>
        <p:blipFill>
          <a:blip r:embed="rId5">
            <a:alphaModFix/>
          </a:blip>
          <a:stretch>
            <a:fillRect/>
          </a:stretch>
        </p:blipFill>
        <p:spPr>
          <a:xfrm>
            <a:off x="3376763" y="1195750"/>
            <a:ext cx="2611399" cy="1613476"/>
          </a:xfrm>
          <a:prstGeom prst="rect">
            <a:avLst/>
          </a:prstGeom>
          <a:noFill/>
          <a:ln>
            <a:noFill/>
          </a:ln>
        </p:spPr>
      </p:pic>
      <p:pic>
        <p:nvPicPr>
          <p:cNvPr id="92" name="Google Shape;92;p18"/>
          <p:cNvPicPr preferRelativeResize="0"/>
          <p:nvPr/>
        </p:nvPicPr>
        <p:blipFill>
          <a:blip r:embed="rId6">
            <a:alphaModFix/>
          </a:blip>
          <a:stretch>
            <a:fillRect/>
          </a:stretch>
        </p:blipFill>
        <p:spPr>
          <a:xfrm>
            <a:off x="3376763" y="2977375"/>
            <a:ext cx="2611399" cy="1613476"/>
          </a:xfrm>
          <a:prstGeom prst="rect">
            <a:avLst/>
          </a:prstGeom>
          <a:noFill/>
          <a:ln>
            <a:noFill/>
          </a:ln>
        </p:spPr>
      </p:pic>
      <p:pic>
        <p:nvPicPr>
          <p:cNvPr id="93" name="Google Shape;93;p18"/>
          <p:cNvPicPr preferRelativeResize="0"/>
          <p:nvPr/>
        </p:nvPicPr>
        <p:blipFill>
          <a:blip r:embed="rId7">
            <a:alphaModFix/>
          </a:blip>
          <a:stretch>
            <a:fillRect/>
          </a:stretch>
        </p:blipFill>
        <p:spPr>
          <a:xfrm>
            <a:off x="6475312" y="1280975"/>
            <a:ext cx="2533549" cy="1565349"/>
          </a:xfrm>
          <a:prstGeom prst="rect">
            <a:avLst/>
          </a:prstGeom>
          <a:noFill/>
          <a:ln>
            <a:noFill/>
          </a:ln>
        </p:spPr>
      </p:pic>
      <p:pic>
        <p:nvPicPr>
          <p:cNvPr id="94" name="Google Shape;94;p18"/>
          <p:cNvPicPr preferRelativeResize="0"/>
          <p:nvPr/>
        </p:nvPicPr>
        <p:blipFill>
          <a:blip r:embed="rId8">
            <a:alphaModFix/>
          </a:blip>
          <a:stretch>
            <a:fillRect/>
          </a:stretch>
        </p:blipFill>
        <p:spPr>
          <a:xfrm>
            <a:off x="6436388" y="2977387"/>
            <a:ext cx="2611375" cy="16134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Exploratory Data Analysis </a:t>
            </a:r>
            <a:endParaRPr/>
          </a:p>
          <a:p>
            <a:pPr indent="0" lvl="0" marL="0" rtl="0" algn="l">
              <a:spcBef>
                <a:spcPts val="0"/>
              </a:spcBef>
              <a:spcAft>
                <a:spcPts val="0"/>
              </a:spcAft>
              <a:buNone/>
            </a:pPr>
            <a:r>
              <a:t/>
            </a:r>
            <a:endParaRPr/>
          </a:p>
        </p:txBody>
      </p:sp>
      <p:pic>
        <p:nvPicPr>
          <p:cNvPr id="100" name="Google Shape;100;p19"/>
          <p:cNvPicPr preferRelativeResize="0"/>
          <p:nvPr/>
        </p:nvPicPr>
        <p:blipFill>
          <a:blip r:embed="rId3">
            <a:alphaModFix/>
          </a:blip>
          <a:stretch>
            <a:fillRect/>
          </a:stretch>
        </p:blipFill>
        <p:spPr>
          <a:xfrm>
            <a:off x="1655175" y="1089700"/>
            <a:ext cx="5943600" cy="3667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a:t>
            </a:r>
            <a:endParaRPr/>
          </a:p>
          <a:p>
            <a:pPr indent="0" lvl="0" marL="0" rtl="0" algn="l">
              <a:spcBef>
                <a:spcPts val="0"/>
              </a:spcBef>
              <a:spcAft>
                <a:spcPts val="0"/>
              </a:spcAft>
              <a:buNone/>
            </a:pPr>
            <a:r>
              <a:t/>
            </a:r>
            <a:endParaRPr/>
          </a:p>
        </p:txBody>
      </p:sp>
      <p:pic>
        <p:nvPicPr>
          <p:cNvPr id="106" name="Google Shape;106;p20"/>
          <p:cNvPicPr preferRelativeResize="0"/>
          <p:nvPr/>
        </p:nvPicPr>
        <p:blipFill>
          <a:blip r:embed="rId3">
            <a:alphaModFix/>
          </a:blip>
          <a:stretch>
            <a:fillRect/>
          </a:stretch>
        </p:blipFill>
        <p:spPr>
          <a:xfrm>
            <a:off x="1595350" y="1009975"/>
            <a:ext cx="5782425" cy="3574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Total Medal Prediction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